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05" r:id="rId3"/>
    <p:sldId id="306" r:id="rId4"/>
    <p:sldId id="257" r:id="rId5"/>
    <p:sldId id="258" r:id="rId6"/>
    <p:sldId id="262" r:id="rId7"/>
    <p:sldId id="259" r:id="rId8"/>
    <p:sldId id="260" r:id="rId9"/>
    <p:sldId id="261" r:id="rId10"/>
    <p:sldId id="263" r:id="rId11"/>
    <p:sldId id="264" r:id="rId12"/>
    <p:sldId id="303" r:id="rId13"/>
    <p:sldId id="265" r:id="rId14"/>
    <p:sldId id="266" r:id="rId15"/>
    <p:sldId id="267" r:id="rId16"/>
    <p:sldId id="268" r:id="rId17"/>
    <p:sldId id="269" r:id="rId18"/>
    <p:sldId id="270" r:id="rId19"/>
    <p:sldId id="271" r:id="rId20"/>
    <p:sldId id="272" r:id="rId21"/>
    <p:sldId id="273" r:id="rId22"/>
    <p:sldId id="274" r:id="rId23"/>
    <p:sldId id="276" r:id="rId24"/>
    <p:sldId id="304"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8" r:id="rId41"/>
    <p:sldId id="299" r:id="rId42"/>
    <p:sldId id="300" r:id="rId43"/>
    <p:sldId id="292" r:id="rId44"/>
    <p:sldId id="294" r:id="rId45"/>
    <p:sldId id="293" r:id="rId46"/>
    <p:sldId id="295" r:id="rId47"/>
    <p:sldId id="296" r:id="rId48"/>
    <p:sldId id="297" r:id="rId49"/>
    <p:sldId id="302"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2/1/2019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2/1/2019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Delighting in the 				Trinity</a:t>
            </a:r>
            <a:endParaRPr lang="en-US" dirty="0"/>
          </a:p>
        </p:txBody>
      </p:sp>
      <p:sp>
        <p:nvSpPr>
          <p:cNvPr id="3" name="Subtitle 2"/>
          <p:cNvSpPr>
            <a:spLocks noGrp="1"/>
          </p:cNvSpPr>
          <p:nvPr>
            <p:ph type="subTitle" idx="1"/>
          </p:nvPr>
        </p:nvSpPr>
        <p:spPr/>
        <p:txBody>
          <a:bodyPr/>
          <a:lstStyle/>
          <a:p>
            <a:r>
              <a:rPr lang="en-US" dirty="0" smtClean="0"/>
              <a:t>A brief introduction in the Biblical Doctrine of a Vital doctrine	</a:t>
            </a:r>
            <a:endParaRPr lang="en-US" dirty="0"/>
          </a:p>
        </p:txBody>
      </p:sp>
    </p:spTree>
    <p:extLst>
      <p:ext uri="{BB962C8B-B14F-4D97-AF65-F5344CB8AC3E}">
        <p14:creationId xmlns:p14="http://schemas.microsoft.com/office/powerpoint/2010/main" val="14015222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Do the Specifics matter?</a:t>
            </a:r>
            <a:endParaRPr lang="en-US" dirty="0"/>
          </a:p>
        </p:txBody>
      </p:sp>
      <p:sp>
        <p:nvSpPr>
          <p:cNvPr id="3" name="Content Placeholder 2"/>
          <p:cNvSpPr>
            <a:spLocks noGrp="1"/>
          </p:cNvSpPr>
          <p:nvPr>
            <p:ph idx="1"/>
          </p:nvPr>
        </p:nvSpPr>
        <p:spPr/>
        <p:txBody>
          <a:bodyPr/>
          <a:lstStyle/>
          <a:p>
            <a:r>
              <a:rPr lang="en-US" b="1" dirty="0" smtClean="0"/>
              <a:t>Abrahamic religions:</a:t>
            </a:r>
          </a:p>
          <a:p>
            <a:pPr lvl="1"/>
            <a:r>
              <a:rPr lang="en-US" dirty="0" smtClean="0"/>
              <a:t>Christians, Jews and Muslims all worship the same God; </a:t>
            </a:r>
            <a:r>
              <a:rPr lang="en-US" u="sng" dirty="0" smtClean="0"/>
              <a:t>the God of Abraham</a:t>
            </a:r>
            <a:r>
              <a:rPr lang="en-US" dirty="0" smtClean="0"/>
              <a:t>.</a:t>
            </a:r>
          </a:p>
          <a:p>
            <a:pPr lvl="1"/>
            <a:r>
              <a:rPr lang="en-US" dirty="0" smtClean="0"/>
              <a:t>Christians and Jehovah’s Witnesses both believe that Jehovah is God and Jesus is God’s only begotten Son.</a:t>
            </a:r>
          </a:p>
          <a:p>
            <a:pPr lvl="1"/>
            <a:r>
              <a:rPr lang="en-US" dirty="0" smtClean="0"/>
              <a:t>Oneness Pentecostals believe that Jesus is God.</a:t>
            </a:r>
          </a:p>
          <a:p>
            <a:pPr lvl="1"/>
            <a:r>
              <a:rPr lang="en-US" dirty="0" smtClean="0"/>
              <a:t>Mormons believe that the Father, Son and Holy Spirit are all God(s).</a:t>
            </a:r>
          </a:p>
          <a:p>
            <a:pPr lvl="2"/>
            <a:r>
              <a:rPr lang="en-US" dirty="0" smtClean="0"/>
              <a:t>These last three even claim the Bible as an authority</a:t>
            </a:r>
          </a:p>
          <a:p>
            <a:pPr lvl="1"/>
            <a:r>
              <a:rPr lang="en-US" dirty="0" smtClean="0"/>
              <a:t>God is infinite and we can’t comprehend Him so don’t sweat the specifics.</a:t>
            </a:r>
          </a:p>
          <a:p>
            <a:pPr marL="0" indent="0">
              <a:buNone/>
            </a:pPr>
            <a:endParaRPr lang="en-US" dirty="0"/>
          </a:p>
        </p:txBody>
      </p:sp>
    </p:spTree>
    <p:extLst>
      <p:ext uri="{BB962C8B-B14F-4D97-AF65-F5344CB8AC3E}">
        <p14:creationId xmlns:p14="http://schemas.microsoft.com/office/powerpoint/2010/main" val="12708579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Attention to details</a:t>
            </a:r>
            <a:endParaRPr lang="en-US" dirty="0"/>
          </a:p>
        </p:txBody>
      </p:sp>
      <p:sp>
        <p:nvSpPr>
          <p:cNvPr id="3" name="Content Placeholder 2"/>
          <p:cNvSpPr>
            <a:spLocks noGrp="1"/>
          </p:cNvSpPr>
          <p:nvPr>
            <p:ph idx="1"/>
          </p:nvPr>
        </p:nvSpPr>
        <p:spPr/>
        <p:txBody>
          <a:bodyPr/>
          <a:lstStyle/>
          <a:p>
            <a:r>
              <a:rPr lang="en-US" sz="2400" dirty="0"/>
              <a:t>9mm Short, Makarov, </a:t>
            </a:r>
            <a:r>
              <a:rPr lang="en-US" sz="2400" dirty="0" err="1"/>
              <a:t>Parabellum</a:t>
            </a:r>
            <a:r>
              <a:rPr lang="en-US" sz="2400" dirty="0"/>
              <a:t>?</a:t>
            </a:r>
          </a:p>
          <a:p>
            <a:r>
              <a:rPr lang="en-US" sz="2400" dirty="0" smtClean="0"/>
              <a:t>Battle </a:t>
            </a:r>
            <a:r>
              <a:rPr lang="en-US" sz="2400" dirty="0" smtClean="0"/>
              <a:t>terrain map (Leif </a:t>
            </a:r>
            <a:r>
              <a:rPr lang="en-US" sz="2400" dirty="0" err="1" smtClean="0"/>
              <a:t>Babin</a:t>
            </a:r>
            <a:r>
              <a:rPr lang="en-US" sz="2400" dirty="0" smtClean="0"/>
              <a:t>)</a:t>
            </a:r>
          </a:p>
          <a:p>
            <a:r>
              <a:rPr lang="en-US" sz="2400" dirty="0" smtClean="0"/>
              <a:t>Which button you push matters (Chris Kyle)</a:t>
            </a:r>
          </a:p>
          <a:p>
            <a:r>
              <a:rPr lang="en-US" sz="2400" dirty="0" smtClean="0"/>
              <a:t>Tire </a:t>
            </a:r>
            <a:r>
              <a:rPr lang="en-US" sz="2400" dirty="0" smtClean="0"/>
              <a:t>pressure: 33psi vs. 80psi.</a:t>
            </a:r>
          </a:p>
          <a:p>
            <a:pPr marL="0" indent="0">
              <a:buNone/>
            </a:pPr>
            <a:endParaRPr lang="en-US" dirty="0"/>
          </a:p>
        </p:txBody>
      </p:sp>
    </p:spTree>
    <p:extLst>
      <p:ext uri="{BB962C8B-B14F-4D97-AF65-F5344CB8AC3E}">
        <p14:creationId xmlns:p14="http://schemas.microsoft.com/office/powerpoint/2010/main" val="19683883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Our Triune God:</a:t>
            </a:r>
            <a:br>
              <a:rPr lang="en-US" dirty="0" smtClean="0"/>
            </a:br>
            <a:r>
              <a:rPr lang="en-US" dirty="0"/>
              <a:t>	</a:t>
            </a:r>
            <a:r>
              <a:rPr lang="en-US" dirty="0" smtClean="0"/>
              <a:t>	Distinct among the “Gods”</a:t>
            </a:r>
            <a:br>
              <a:rPr lang="en-US" dirty="0" smtClean="0"/>
            </a:br>
            <a:r>
              <a:rPr lang="en-US" dirty="0"/>
              <a: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God the Creator of all things</a:t>
            </a:r>
          </a:p>
          <a:p>
            <a:pPr lvl="1"/>
            <a:r>
              <a:rPr lang="en-US" dirty="0" smtClean="0"/>
              <a:t>Other religions believe in a God who created all things</a:t>
            </a:r>
          </a:p>
          <a:p>
            <a:r>
              <a:rPr lang="en-US" dirty="0" smtClean="0"/>
              <a:t>God of Abraham, Isaac and Jacob	</a:t>
            </a:r>
          </a:p>
          <a:p>
            <a:pPr lvl="1"/>
            <a:r>
              <a:rPr lang="en-US" dirty="0" smtClean="0"/>
              <a:t>Abrahamic religions all believe in the God of Abraham…</a:t>
            </a:r>
          </a:p>
          <a:p>
            <a:r>
              <a:rPr lang="en-US" dirty="0" smtClean="0"/>
              <a:t>YHWH, the God Who alone exists</a:t>
            </a:r>
          </a:p>
          <a:p>
            <a:pPr lvl="1"/>
            <a:r>
              <a:rPr lang="en-US" dirty="0" smtClean="0"/>
              <a:t>Jews, Christians, and Christian deviations all believe in YHWH</a:t>
            </a:r>
          </a:p>
          <a:p>
            <a:r>
              <a:rPr lang="en-US" dirty="0" smtClean="0"/>
              <a:t>The Triune God (He is a Trinity)</a:t>
            </a:r>
          </a:p>
          <a:p>
            <a:pPr lvl="1"/>
            <a:r>
              <a:rPr lang="en-US" dirty="0" smtClean="0"/>
              <a:t>Christianity alone believes in the Trinity</a:t>
            </a:r>
          </a:p>
          <a:p>
            <a:pPr lvl="1"/>
            <a:r>
              <a:rPr lang="en-US" dirty="0" smtClean="0"/>
              <a:t>This will be our specific focus</a:t>
            </a:r>
            <a:endParaRPr lang="en-US" dirty="0"/>
          </a:p>
        </p:txBody>
      </p:sp>
    </p:spTree>
    <p:extLst>
      <p:ext uri="{BB962C8B-B14F-4D97-AF65-F5344CB8AC3E}">
        <p14:creationId xmlns:p14="http://schemas.microsoft.com/office/powerpoint/2010/main" val="23576220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 Skeptics Reflection on the Trinity</a:t>
            </a:r>
            <a:endParaRPr lang="en-US" dirty="0"/>
          </a:p>
        </p:txBody>
      </p:sp>
      <p:sp>
        <p:nvSpPr>
          <p:cNvPr id="3" name="Content Placeholder 2"/>
          <p:cNvSpPr>
            <a:spLocks noGrp="1"/>
          </p:cNvSpPr>
          <p:nvPr>
            <p:ph idx="1"/>
          </p:nvPr>
        </p:nvSpPr>
        <p:spPr/>
        <p:txBody>
          <a:bodyPr/>
          <a:lstStyle/>
          <a:p>
            <a:r>
              <a:rPr lang="en-US" sz="2400" dirty="0"/>
              <a:t>Christ, according to the faith, is the second person of the Trinity, the Father being the first, and the Holy Ghost the third. Each of these three persons is God. </a:t>
            </a:r>
            <a:r>
              <a:rPr lang="en-US" sz="2400" b="1" dirty="0"/>
              <a:t>Christ is His own Father and His own Son</a:t>
            </a:r>
            <a:r>
              <a:rPr lang="en-US" sz="2400" dirty="0"/>
              <a:t>. The Holy Ghost neither Father nor Son, but both. The Son was begotten by the Father, but </a:t>
            </a:r>
            <a:r>
              <a:rPr lang="en-US" sz="2400" b="1" dirty="0"/>
              <a:t>existed before He was begotten</a:t>
            </a:r>
            <a:r>
              <a:rPr lang="en-US" sz="2400" dirty="0"/>
              <a:t>—just the same as before.</a:t>
            </a:r>
          </a:p>
          <a:p>
            <a:endParaRPr lang="en-US" dirty="0"/>
          </a:p>
        </p:txBody>
      </p:sp>
    </p:spTree>
    <p:extLst>
      <p:ext uri="{BB962C8B-B14F-4D97-AF65-F5344CB8AC3E}">
        <p14:creationId xmlns:p14="http://schemas.microsoft.com/office/powerpoint/2010/main" val="3499592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Reflections on the Trinity (2)</a:t>
            </a:r>
            <a:endParaRPr lang="en-US" dirty="0"/>
          </a:p>
        </p:txBody>
      </p:sp>
      <p:sp>
        <p:nvSpPr>
          <p:cNvPr id="3" name="Content Placeholder 2"/>
          <p:cNvSpPr>
            <a:spLocks noGrp="1"/>
          </p:cNvSpPr>
          <p:nvPr>
            <p:ph idx="1"/>
          </p:nvPr>
        </p:nvSpPr>
        <p:spPr/>
        <p:txBody>
          <a:bodyPr/>
          <a:lstStyle/>
          <a:p>
            <a:r>
              <a:rPr lang="en-US" sz="2400" dirty="0"/>
              <a:t>Christ is just as </a:t>
            </a:r>
            <a:r>
              <a:rPr lang="en-US" sz="2400" b="1" dirty="0"/>
              <a:t>old</a:t>
            </a:r>
            <a:r>
              <a:rPr lang="en-US" sz="2400" dirty="0"/>
              <a:t> as His Father, and the Father is just as </a:t>
            </a:r>
            <a:r>
              <a:rPr lang="en-US" sz="2400" b="1" dirty="0"/>
              <a:t>young</a:t>
            </a:r>
            <a:r>
              <a:rPr lang="en-US" sz="2400" dirty="0"/>
              <a:t> as His Son. The Holy Ghost proceeded from the Father and Son, but was equal to the Father and Son before He proceeded, </a:t>
            </a:r>
            <a:r>
              <a:rPr lang="en-US" sz="2400" b="1" dirty="0"/>
              <a:t>that is to say, before He existed</a:t>
            </a:r>
            <a:r>
              <a:rPr lang="en-US" sz="2400" dirty="0"/>
              <a:t>, but He is of the same </a:t>
            </a:r>
            <a:r>
              <a:rPr lang="en-US" sz="2400" b="1" dirty="0"/>
              <a:t>age</a:t>
            </a:r>
            <a:r>
              <a:rPr lang="en-US" sz="2400" dirty="0"/>
              <a:t> as the other two.</a:t>
            </a:r>
          </a:p>
          <a:p>
            <a:r>
              <a:rPr lang="en-US" sz="2400" dirty="0"/>
              <a:t>So it is declared that the Father is God, and the Son is God, and the Holy Spirit is God, and the Holy Ghost is God, and that </a:t>
            </a:r>
            <a:r>
              <a:rPr lang="en-US" sz="2400" b="1" dirty="0"/>
              <a:t>these three Gods make one God</a:t>
            </a:r>
            <a:r>
              <a:rPr lang="en-US" sz="2400" dirty="0"/>
              <a:t>.</a:t>
            </a:r>
          </a:p>
          <a:p>
            <a:endParaRPr lang="en-US" dirty="0"/>
          </a:p>
        </p:txBody>
      </p:sp>
    </p:spTree>
    <p:extLst>
      <p:ext uri="{BB962C8B-B14F-4D97-AF65-F5344CB8AC3E}">
        <p14:creationId xmlns:p14="http://schemas.microsoft.com/office/powerpoint/2010/main" val="34806768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Reflections on the Trinity (3)</a:t>
            </a:r>
            <a:endParaRPr lang="en-US" dirty="0"/>
          </a:p>
        </p:txBody>
      </p:sp>
      <p:sp>
        <p:nvSpPr>
          <p:cNvPr id="3" name="Content Placeholder 2"/>
          <p:cNvSpPr>
            <a:spLocks noGrp="1"/>
          </p:cNvSpPr>
          <p:nvPr>
            <p:ph idx="1"/>
          </p:nvPr>
        </p:nvSpPr>
        <p:spPr/>
        <p:txBody>
          <a:bodyPr/>
          <a:lstStyle/>
          <a:p>
            <a:r>
              <a:rPr lang="en-US" sz="2400" dirty="0"/>
              <a:t>According to the celestial multiplication table</a:t>
            </a:r>
            <a:r>
              <a:rPr lang="en-US" sz="2400" dirty="0" smtClean="0"/>
              <a:t>, </a:t>
            </a:r>
            <a:r>
              <a:rPr lang="en-US" sz="2400" dirty="0"/>
              <a:t>one is three, and three times one is one, and according to heavenly subtraction </a:t>
            </a:r>
            <a:r>
              <a:rPr lang="en-US" sz="2400" b="1" dirty="0"/>
              <a:t>if we take two from three, three are left</a:t>
            </a:r>
            <a:r>
              <a:rPr lang="en-US" sz="2400" dirty="0"/>
              <a:t>. The addition is equally peculiar, </a:t>
            </a:r>
            <a:r>
              <a:rPr lang="en-US" sz="2400" b="1" dirty="0"/>
              <a:t>if we add two to one we have but one.</a:t>
            </a:r>
            <a:r>
              <a:rPr lang="en-US" sz="2400" dirty="0"/>
              <a:t> Each is equal to Himself and the other two. Nothing ever was, nothing ever can be more perfectly idiotic and absurd than the dogma of the Trinity.</a:t>
            </a:r>
          </a:p>
          <a:p>
            <a:endParaRPr lang="en-US" dirty="0"/>
          </a:p>
        </p:txBody>
      </p:sp>
    </p:spTree>
    <p:extLst>
      <p:ext uri="{BB962C8B-B14F-4D97-AF65-F5344CB8AC3E}">
        <p14:creationId xmlns:p14="http://schemas.microsoft.com/office/powerpoint/2010/main" val="2868033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Understandable frustration</a:t>
            </a:r>
            <a:endParaRPr lang="en-US" dirty="0"/>
          </a:p>
        </p:txBody>
      </p:sp>
      <p:sp>
        <p:nvSpPr>
          <p:cNvPr id="3" name="Content Placeholder 2"/>
          <p:cNvSpPr>
            <a:spLocks noGrp="1"/>
          </p:cNvSpPr>
          <p:nvPr>
            <p:ph idx="1"/>
          </p:nvPr>
        </p:nvSpPr>
        <p:spPr/>
        <p:txBody>
          <a:bodyPr>
            <a:normAutofit/>
          </a:bodyPr>
          <a:lstStyle/>
          <a:p>
            <a:r>
              <a:rPr lang="en-US" sz="2400" dirty="0" smtClean="0"/>
              <a:t>Though there are all kinds of inaccuracies and distortions in the above statement, we can understand his frustration. (Greg </a:t>
            </a:r>
            <a:r>
              <a:rPr lang="en-US" sz="2400" dirty="0" err="1" smtClean="0"/>
              <a:t>Koukl</a:t>
            </a:r>
            <a:r>
              <a:rPr lang="en-US" sz="2400" dirty="0" smtClean="0"/>
              <a:t>)</a:t>
            </a:r>
          </a:p>
          <a:p>
            <a:pPr lvl="1"/>
            <a:r>
              <a:rPr lang="en-US" sz="2200" dirty="0" smtClean="0"/>
              <a:t>Straw man arguments used</a:t>
            </a:r>
          </a:p>
          <a:p>
            <a:pPr lvl="1"/>
            <a:r>
              <a:rPr lang="en-US" sz="2200" dirty="0" smtClean="0"/>
              <a:t>Equivocal language used</a:t>
            </a:r>
          </a:p>
          <a:p>
            <a:r>
              <a:rPr lang="en-US" sz="2400" dirty="0" smtClean="0"/>
              <a:t>By making certain presumptions and misunderstandings the doctrine of the Trinity can seem contradictory, utterly confusing, perhaps even absurd.</a:t>
            </a:r>
          </a:p>
          <a:p>
            <a:pPr marL="0" indent="0">
              <a:buNone/>
            </a:pPr>
            <a:endParaRPr lang="en-US" sz="2400" dirty="0"/>
          </a:p>
        </p:txBody>
      </p:sp>
    </p:spTree>
    <p:extLst>
      <p:ext uri="{BB962C8B-B14F-4D97-AF65-F5344CB8AC3E}">
        <p14:creationId xmlns:p14="http://schemas.microsoft.com/office/powerpoint/2010/main" val="16810868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a:t>	</a:t>
            </a:r>
            <a:r>
              <a:rPr lang="en-US" b="1" dirty="0" smtClean="0"/>
              <a:t>	 the word Trinity </a:t>
            </a:r>
            <a:endParaRPr lang="en-US" dirty="0"/>
          </a:p>
        </p:txBody>
      </p:sp>
      <p:sp>
        <p:nvSpPr>
          <p:cNvPr id="3" name="Content Placeholder 2"/>
          <p:cNvSpPr>
            <a:spLocks noGrp="1"/>
          </p:cNvSpPr>
          <p:nvPr>
            <p:ph idx="1"/>
          </p:nvPr>
        </p:nvSpPr>
        <p:spPr/>
        <p:txBody>
          <a:bodyPr>
            <a:normAutofit/>
          </a:bodyPr>
          <a:lstStyle/>
          <a:p>
            <a:r>
              <a:rPr lang="en-US" sz="2400" dirty="0"/>
              <a:t>The word, itself, is a combining </a:t>
            </a:r>
            <a:r>
              <a:rPr lang="en-US" sz="2400" i="1" dirty="0"/>
              <a:t>tri-unity</a:t>
            </a:r>
            <a:r>
              <a:rPr lang="en-US" sz="2400" dirty="0"/>
              <a:t>, or </a:t>
            </a:r>
            <a:r>
              <a:rPr lang="en-US" sz="2400" b="1" dirty="0"/>
              <a:t>three in one</a:t>
            </a:r>
            <a:r>
              <a:rPr lang="en-US" sz="2400" dirty="0"/>
              <a:t>. </a:t>
            </a:r>
            <a:endParaRPr lang="en-US" sz="2400" dirty="0" smtClean="0"/>
          </a:p>
          <a:p>
            <a:r>
              <a:rPr lang="en-US" sz="2400" dirty="0" smtClean="0"/>
              <a:t>It </a:t>
            </a:r>
            <a:r>
              <a:rPr lang="en-US" sz="2400" dirty="0"/>
              <a:t>was a word coined for a simpler way of describing what the Bible teaches about the nature of God. </a:t>
            </a:r>
            <a:endParaRPr lang="en-US" sz="2400" dirty="0" smtClean="0"/>
          </a:p>
          <a:p>
            <a:pPr lvl="1"/>
            <a:r>
              <a:rPr lang="en-US" sz="2200" dirty="0" smtClean="0"/>
              <a:t>Other examples: Omnipotent…Omniscient…Omnipresent…transcendent…immanent, etc.</a:t>
            </a:r>
            <a:endParaRPr lang="en-US" sz="2200" dirty="0"/>
          </a:p>
        </p:txBody>
      </p:sp>
    </p:spTree>
    <p:extLst>
      <p:ext uri="{BB962C8B-B14F-4D97-AF65-F5344CB8AC3E}">
        <p14:creationId xmlns:p14="http://schemas.microsoft.com/office/powerpoint/2010/main" val="184640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Description of the Trinity:</a:t>
            </a:r>
            <a:br>
              <a:rPr lang="en-US" dirty="0" smtClean="0"/>
            </a:br>
            <a:r>
              <a:rPr lang="en-US" dirty="0"/>
              <a:t>	</a:t>
            </a:r>
            <a:r>
              <a:rPr lang="en-US" dirty="0" smtClean="0"/>
              <a:t>		The three pillars</a:t>
            </a:r>
            <a:endParaRPr lang="en-US" dirty="0"/>
          </a:p>
        </p:txBody>
      </p:sp>
      <p:sp>
        <p:nvSpPr>
          <p:cNvPr id="3" name="Content Placeholder 2"/>
          <p:cNvSpPr>
            <a:spLocks noGrp="1"/>
          </p:cNvSpPr>
          <p:nvPr>
            <p:ph idx="1"/>
          </p:nvPr>
        </p:nvSpPr>
        <p:spPr/>
        <p:txBody>
          <a:bodyPr/>
          <a:lstStyle/>
          <a:p>
            <a:pPr lvl="0"/>
            <a:r>
              <a:rPr lang="en-US" sz="2400" b="1" dirty="0" smtClean="0"/>
              <a:t>1.  There </a:t>
            </a:r>
            <a:r>
              <a:rPr lang="en-US" sz="2400" b="1" dirty="0"/>
              <a:t>is only one God.</a:t>
            </a:r>
            <a:endParaRPr lang="en-US" sz="2400" dirty="0"/>
          </a:p>
          <a:p>
            <a:pPr lvl="0"/>
            <a:r>
              <a:rPr lang="en-US" sz="2400" b="1" dirty="0" smtClean="0"/>
              <a:t>2.  The </a:t>
            </a:r>
            <a:r>
              <a:rPr lang="en-US" sz="2400" b="1" dirty="0"/>
              <a:t>Father is God. The Son is God. The Holy Spirit is God.</a:t>
            </a:r>
            <a:endParaRPr lang="en-US" sz="2400" dirty="0"/>
          </a:p>
          <a:p>
            <a:pPr lvl="0"/>
            <a:r>
              <a:rPr lang="en-US" sz="2400" b="1" dirty="0" smtClean="0"/>
              <a:t>3.  The </a:t>
            </a:r>
            <a:r>
              <a:rPr lang="en-US" sz="2400" b="1" dirty="0"/>
              <a:t>Father is distinct from the Son. The Son is distinct from the Holy Spirit. The Holy Spirit is distinct from the Father.</a:t>
            </a:r>
            <a:endParaRPr lang="en-US" sz="2400" dirty="0"/>
          </a:p>
          <a:p>
            <a:endParaRPr lang="en-US" dirty="0"/>
          </a:p>
        </p:txBody>
      </p:sp>
    </p:spTree>
    <p:extLst>
      <p:ext uri="{BB962C8B-B14F-4D97-AF65-F5344CB8AC3E}">
        <p14:creationId xmlns:p14="http://schemas.microsoft.com/office/powerpoint/2010/main" val="799734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The Trinity:</a:t>
            </a:r>
            <a:br>
              <a:rPr lang="en-US" dirty="0" smtClean="0"/>
            </a:br>
            <a:r>
              <a:rPr lang="en-US" dirty="0"/>
              <a:t>	</a:t>
            </a:r>
            <a:r>
              <a:rPr lang="en-US" dirty="0" smtClean="0"/>
              <a:t>a solution not a problem to be solved</a:t>
            </a:r>
            <a:endParaRPr lang="en-US" dirty="0"/>
          </a:p>
        </p:txBody>
      </p:sp>
      <p:sp>
        <p:nvSpPr>
          <p:cNvPr id="3" name="Content Placeholder 2"/>
          <p:cNvSpPr>
            <a:spLocks noGrp="1"/>
          </p:cNvSpPr>
          <p:nvPr>
            <p:ph idx="1"/>
          </p:nvPr>
        </p:nvSpPr>
        <p:spPr/>
        <p:txBody>
          <a:bodyPr/>
          <a:lstStyle/>
          <a:p>
            <a:r>
              <a:rPr lang="en-US" sz="2400" dirty="0"/>
              <a:t>Each of these three </a:t>
            </a:r>
            <a:r>
              <a:rPr lang="en-US" sz="2400" dirty="0" smtClean="0"/>
              <a:t>pillars </a:t>
            </a:r>
            <a:r>
              <a:rPr lang="en-US" sz="2400" dirty="0"/>
              <a:t>must be maintained without </a:t>
            </a:r>
            <a:r>
              <a:rPr lang="en-US" sz="2400" dirty="0" smtClean="0"/>
              <a:t>contradicting/denying </a:t>
            </a:r>
            <a:r>
              <a:rPr lang="en-US" sz="2400" dirty="0"/>
              <a:t>the other two. </a:t>
            </a:r>
            <a:r>
              <a:rPr lang="en-US" sz="2400" dirty="0" smtClean="0"/>
              <a:t> </a:t>
            </a:r>
          </a:p>
          <a:p>
            <a:r>
              <a:rPr lang="en-US" sz="2400" dirty="0"/>
              <a:t>Greg </a:t>
            </a:r>
            <a:r>
              <a:rPr lang="en-US" sz="2400" dirty="0" err="1"/>
              <a:t>Koukl</a:t>
            </a:r>
            <a:r>
              <a:rPr lang="en-US" sz="2400" dirty="0"/>
              <a:t> writes, the Trinity, properly understood, is a </a:t>
            </a:r>
            <a:r>
              <a:rPr lang="en-US" sz="2400" b="1" i="1" dirty="0"/>
              <a:t>solution</a:t>
            </a:r>
            <a:r>
              <a:rPr lang="en-US" sz="2400" dirty="0"/>
              <a:t>, not a </a:t>
            </a:r>
            <a:r>
              <a:rPr lang="en-US" sz="2400" b="1" i="1" dirty="0" smtClean="0"/>
              <a:t>problem,</a:t>
            </a:r>
            <a:r>
              <a:rPr lang="en-US" sz="2400" dirty="0" smtClean="0"/>
              <a:t> </a:t>
            </a:r>
            <a:r>
              <a:rPr lang="en-US" sz="2400" dirty="0"/>
              <a:t>to maintaining the three </a:t>
            </a:r>
            <a:r>
              <a:rPr lang="en-US" sz="2400" dirty="0" smtClean="0"/>
              <a:t>pillars </a:t>
            </a:r>
            <a:r>
              <a:rPr lang="en-US" sz="2400" dirty="0"/>
              <a:t>above.</a:t>
            </a:r>
          </a:p>
          <a:p>
            <a:endParaRPr lang="en-US" dirty="0"/>
          </a:p>
        </p:txBody>
      </p:sp>
    </p:spTree>
    <p:extLst>
      <p:ext uri="{BB962C8B-B14F-4D97-AF65-F5344CB8AC3E}">
        <p14:creationId xmlns:p14="http://schemas.microsoft.com/office/powerpoint/2010/main" val="2096663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…Go On to Maturity</a:t>
            </a:r>
            <a:endParaRPr lang="en-US" dirty="0"/>
          </a:p>
        </p:txBody>
      </p:sp>
      <p:sp>
        <p:nvSpPr>
          <p:cNvPr id="3" name="Content Placeholder 2"/>
          <p:cNvSpPr>
            <a:spLocks noGrp="1"/>
          </p:cNvSpPr>
          <p:nvPr>
            <p:ph idx="1"/>
          </p:nvPr>
        </p:nvSpPr>
        <p:spPr/>
        <p:txBody>
          <a:bodyPr/>
          <a:lstStyle/>
          <a:p>
            <a:r>
              <a:rPr lang="en-US" b="1" dirty="0" smtClean="0"/>
              <a:t>Hebrews 5:12-6:1 </a:t>
            </a:r>
            <a:r>
              <a:rPr lang="en-US" i="1" dirty="0" smtClean="0"/>
              <a:t>“For though by this time you ought to be teachers, you need someone to teach you again the </a:t>
            </a:r>
            <a:r>
              <a:rPr lang="en-US" b="1" i="1" dirty="0" smtClean="0"/>
              <a:t>basic principles of the oracles of God</a:t>
            </a:r>
            <a:r>
              <a:rPr lang="en-US" i="1" dirty="0" smtClean="0"/>
              <a:t>. You need milk, not solid food, for everyone who lives on milk is unskilled in the word of righteousness, since he is a child. But solid food is for the mature, for those who have their powers of discernment trained by constant practice to distinguish good from evil. Therefore, let us leave the elementary doctrine of Christ and </a:t>
            </a:r>
            <a:r>
              <a:rPr lang="en-US" b="1" i="1" dirty="0" smtClean="0"/>
              <a:t>go on the maturity</a:t>
            </a:r>
            <a:r>
              <a:rPr lang="en-US" i="1" dirty="0" smtClean="0"/>
              <a:t>…”</a:t>
            </a:r>
          </a:p>
          <a:p>
            <a:pPr marL="0" indent="0">
              <a:buNone/>
            </a:pPr>
            <a:endParaRPr lang="en-US" b="1" dirty="0"/>
          </a:p>
        </p:txBody>
      </p:sp>
    </p:spTree>
    <p:extLst>
      <p:ext uri="{BB962C8B-B14F-4D97-AF65-F5344CB8AC3E}">
        <p14:creationId xmlns:p14="http://schemas.microsoft.com/office/powerpoint/2010/main" val="31088339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Solution</a:t>
            </a:r>
            <a:endParaRPr lang="en-US" dirty="0"/>
          </a:p>
        </p:txBody>
      </p:sp>
      <p:sp>
        <p:nvSpPr>
          <p:cNvPr id="3" name="Content Placeholder 2"/>
          <p:cNvSpPr>
            <a:spLocks noGrp="1"/>
          </p:cNvSpPr>
          <p:nvPr>
            <p:ph idx="1"/>
          </p:nvPr>
        </p:nvSpPr>
        <p:spPr/>
        <p:txBody>
          <a:bodyPr>
            <a:normAutofit lnSpcReduction="10000"/>
          </a:bodyPr>
          <a:lstStyle/>
          <a:p>
            <a:r>
              <a:rPr lang="en-US" sz="2400" dirty="0"/>
              <a:t>Michael Reeves wrote, “…church theologians would use philosophical terms and words not seen in the Bible (like </a:t>
            </a:r>
            <a:r>
              <a:rPr lang="en-US" sz="2400" dirty="0" smtClean="0"/>
              <a:t>Trinity), </a:t>
            </a:r>
            <a:r>
              <a:rPr lang="en-US" sz="2400" dirty="0"/>
              <a:t>(but) they were not trying to</a:t>
            </a:r>
            <a:r>
              <a:rPr lang="en-US" sz="2400" i="1" dirty="0"/>
              <a:t> add </a:t>
            </a:r>
            <a:r>
              <a:rPr lang="en-US" sz="2400" dirty="0" smtClean="0"/>
              <a:t>to </a:t>
            </a:r>
            <a:r>
              <a:rPr lang="en-US" sz="2400" dirty="0"/>
              <a:t>God’s revelation of himself, as if Scripture were insufficient; they were trying to </a:t>
            </a:r>
            <a:r>
              <a:rPr lang="en-US" sz="2400" b="1" dirty="0"/>
              <a:t>express the truth </a:t>
            </a:r>
            <a:r>
              <a:rPr lang="en-US" sz="2400" dirty="0"/>
              <a:t>of who God is </a:t>
            </a:r>
            <a:r>
              <a:rPr lang="en-US" sz="2400" i="1" dirty="0"/>
              <a:t>as revealed in Scripture.</a:t>
            </a:r>
            <a:r>
              <a:rPr lang="en-US" sz="2400" dirty="0"/>
              <a:t> Particularly, they were trying to </a:t>
            </a:r>
            <a:r>
              <a:rPr lang="en-US" sz="2400" b="1" dirty="0"/>
              <a:t>articulate</a:t>
            </a:r>
            <a:r>
              <a:rPr lang="en-US" sz="2400" dirty="0"/>
              <a:t> Scripture’s message in the face of those who were distorting it in one way or another—and for each new distortion a new language of response was needed.”</a:t>
            </a:r>
          </a:p>
          <a:p>
            <a:endParaRPr lang="en-US" dirty="0"/>
          </a:p>
        </p:txBody>
      </p:sp>
    </p:spTree>
    <p:extLst>
      <p:ext uri="{BB962C8B-B14F-4D97-AF65-F5344CB8AC3E}">
        <p14:creationId xmlns:p14="http://schemas.microsoft.com/office/powerpoint/2010/main" val="10168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8699" y="491010"/>
            <a:ext cx="9603275" cy="1049235"/>
          </a:xfrm>
        </p:spPr>
        <p:txBody>
          <a:bodyPr>
            <a:normAutofit fontScale="90000"/>
          </a:bodyPr>
          <a:lstStyle/>
          <a:p>
            <a:r>
              <a:rPr lang="en-US" b="1" dirty="0" smtClean="0"/>
              <a:t>			Removing Objections: 	Contradiction</a:t>
            </a:r>
            <a:r>
              <a:rPr lang="en-US" b="1" dirty="0"/>
              <a:t>? </a:t>
            </a:r>
            <a:r>
              <a:rPr lang="en-US" b="1" dirty="0" smtClean="0"/>
              <a:t> </a:t>
            </a:r>
            <a:r>
              <a:rPr lang="en-US" dirty="0" smtClean="0"/>
              <a:t>A Scientific example</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sz="2400" dirty="0"/>
              <a:t>Light behaves both as a particle and as a wave. </a:t>
            </a:r>
            <a:endParaRPr lang="en-US" sz="2400" dirty="0" smtClean="0"/>
          </a:p>
          <a:p>
            <a:pPr lvl="1"/>
            <a:r>
              <a:rPr lang="en-US" sz="2200" dirty="0" smtClean="0"/>
              <a:t>A particle is localized in space</a:t>
            </a:r>
          </a:p>
          <a:p>
            <a:pPr lvl="1"/>
            <a:r>
              <a:rPr lang="en-US" sz="2200" dirty="0" smtClean="0"/>
              <a:t>A wave is delocalized in space</a:t>
            </a:r>
          </a:p>
          <a:p>
            <a:r>
              <a:rPr lang="en-US" sz="2400" dirty="0" smtClean="0"/>
              <a:t>Since </a:t>
            </a:r>
            <a:r>
              <a:rPr lang="en-US" sz="2400" dirty="0"/>
              <a:t>the days of Einstein, scientists have been trying to directly observe both of these aspects of light at the same time. </a:t>
            </a:r>
            <a:endParaRPr lang="en-US" sz="2400" dirty="0" smtClean="0"/>
          </a:p>
          <a:p>
            <a:r>
              <a:rPr lang="en-US" sz="2400" dirty="0"/>
              <a:t>Quantum mechanics tells us that </a:t>
            </a:r>
            <a:r>
              <a:rPr lang="en-US" sz="2400" dirty="0" smtClean="0"/>
              <a:t>light </a:t>
            </a:r>
            <a:r>
              <a:rPr lang="en-US" sz="2400" dirty="0"/>
              <a:t>can behave </a:t>
            </a:r>
            <a:r>
              <a:rPr lang="en-US" sz="2400" b="1" dirty="0"/>
              <a:t>simultaneously</a:t>
            </a:r>
            <a:r>
              <a:rPr lang="en-US" sz="2400" dirty="0"/>
              <a:t> as a particle or a wave</a:t>
            </a:r>
            <a:endParaRPr lang="en-US" sz="2400" dirty="0" smtClean="0"/>
          </a:p>
          <a:p>
            <a:r>
              <a:rPr lang="en-US" sz="2400" dirty="0" smtClean="0"/>
              <a:t>Now</a:t>
            </a:r>
            <a:r>
              <a:rPr lang="en-US" sz="2400" dirty="0"/>
              <a:t>, </a:t>
            </a:r>
            <a:r>
              <a:rPr lang="en-US" sz="2400" dirty="0" smtClean="0"/>
              <a:t>scientists…have </a:t>
            </a:r>
            <a:r>
              <a:rPr lang="en-US" sz="2400" dirty="0"/>
              <a:t>succeeded in capturing the first-ever snapshot of this dual behavior. </a:t>
            </a:r>
            <a:r>
              <a:rPr lang="en-US" sz="2400" dirty="0" smtClean="0"/>
              <a:t>(From Phys.org)</a:t>
            </a:r>
            <a:endParaRPr lang="en-US" sz="2400" dirty="0"/>
          </a:p>
          <a:p>
            <a:endParaRPr lang="en-US" dirty="0"/>
          </a:p>
        </p:txBody>
      </p:sp>
    </p:spTree>
    <p:extLst>
      <p:ext uri="{BB962C8B-B14F-4D97-AF65-F5344CB8AC3E}">
        <p14:creationId xmlns:p14="http://schemas.microsoft.com/office/powerpoint/2010/main" val="222219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Contradiction?</a:t>
            </a:r>
            <a:br>
              <a:rPr lang="en-US" dirty="0" smtClean="0"/>
            </a:br>
            <a:r>
              <a:rPr lang="en-US" dirty="0"/>
              <a:t>	</a:t>
            </a:r>
            <a:r>
              <a:rPr lang="en-US" dirty="0" smtClean="0"/>
              <a:t>	A Mathematical example</a:t>
            </a:r>
            <a:endParaRPr lang="en-US" dirty="0"/>
          </a:p>
        </p:txBody>
      </p:sp>
      <p:sp>
        <p:nvSpPr>
          <p:cNvPr id="3" name="Content Placeholder 2"/>
          <p:cNvSpPr>
            <a:spLocks noGrp="1"/>
          </p:cNvSpPr>
          <p:nvPr>
            <p:ph idx="1"/>
          </p:nvPr>
        </p:nvSpPr>
        <p:spPr/>
        <p:txBody>
          <a:bodyPr>
            <a:normAutofit fontScale="92500"/>
          </a:bodyPr>
          <a:lstStyle/>
          <a:p>
            <a:r>
              <a:rPr lang="en-US" sz="2400" dirty="0" smtClean="0"/>
              <a:t>It </a:t>
            </a:r>
            <a:r>
              <a:rPr lang="en-US" sz="2400" b="1" i="1" dirty="0" smtClean="0"/>
              <a:t>is</a:t>
            </a:r>
            <a:r>
              <a:rPr lang="en-US" sz="2400" dirty="0" smtClean="0"/>
              <a:t> true that 1+1+1=3.  This is the kind of mathematics, namely addition, that three one’s cannot equal one.</a:t>
            </a:r>
          </a:p>
          <a:p>
            <a:r>
              <a:rPr lang="en-US" sz="2400" dirty="0" smtClean="0"/>
              <a:t>It </a:t>
            </a:r>
            <a:r>
              <a:rPr lang="en-US" sz="2400" b="1" i="1" dirty="0" smtClean="0"/>
              <a:t>is not </a:t>
            </a:r>
            <a:r>
              <a:rPr lang="en-US" sz="2400" dirty="0" smtClean="0"/>
              <a:t>true that 1x1x1=3.  Actually, this kind of mathematics, namely multiplication, three one’s must equal one. </a:t>
            </a:r>
          </a:p>
          <a:p>
            <a:r>
              <a:rPr lang="en-US" sz="2400" dirty="0" smtClean="0"/>
              <a:t>Therefore, it is not an inherent contradiction in mathematics to say that three one’s equal one.</a:t>
            </a:r>
          </a:p>
          <a:p>
            <a:pPr lvl="1"/>
            <a:r>
              <a:rPr lang="en-US" sz="2200" smtClean="0"/>
              <a:t>(However, </a:t>
            </a:r>
            <a:r>
              <a:rPr lang="en-US" sz="2200" dirty="0" smtClean="0"/>
              <a:t>we believe in one God in three Persons, not one God in three Gods.)</a:t>
            </a:r>
          </a:p>
          <a:p>
            <a:pPr marL="457200" lvl="1" indent="0">
              <a:buNone/>
            </a:pPr>
            <a:endParaRPr lang="en-US" sz="2200" dirty="0"/>
          </a:p>
        </p:txBody>
      </p:sp>
    </p:spTree>
    <p:extLst>
      <p:ext uri="{BB962C8B-B14F-4D97-AF65-F5344CB8AC3E}">
        <p14:creationId xmlns:p14="http://schemas.microsoft.com/office/powerpoint/2010/main" val="2469663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Contradiction?</a:t>
            </a:r>
            <a:br>
              <a:rPr lang="en-US" dirty="0" smtClean="0"/>
            </a:br>
            <a:r>
              <a:rPr lang="en-US" dirty="0"/>
              <a:t>	</a:t>
            </a:r>
            <a:r>
              <a:rPr lang="en-US" dirty="0" smtClean="0"/>
              <a:t>	</a:t>
            </a:r>
            <a:r>
              <a:rPr lang="en-US" dirty="0"/>
              <a:t> </a:t>
            </a:r>
            <a:r>
              <a:rPr lang="en-US" dirty="0" smtClean="0"/>
              <a:t>    A Practical example</a:t>
            </a:r>
            <a:endParaRPr lang="en-US" dirty="0"/>
          </a:p>
        </p:txBody>
      </p:sp>
      <p:sp>
        <p:nvSpPr>
          <p:cNvPr id="3" name="Content Placeholder 2"/>
          <p:cNvSpPr>
            <a:spLocks noGrp="1"/>
          </p:cNvSpPr>
          <p:nvPr>
            <p:ph idx="1"/>
          </p:nvPr>
        </p:nvSpPr>
        <p:spPr/>
        <p:txBody>
          <a:bodyPr/>
          <a:lstStyle/>
          <a:p>
            <a:r>
              <a:rPr lang="en-US" dirty="0" smtClean="0"/>
              <a:t>IDEA in my head</a:t>
            </a:r>
          </a:p>
          <a:p>
            <a:r>
              <a:rPr lang="en-US" dirty="0" smtClean="0"/>
              <a:t>IDEA written down</a:t>
            </a:r>
          </a:p>
          <a:p>
            <a:r>
              <a:rPr lang="en-US" dirty="0" smtClean="0"/>
              <a:t>IDEA read by others</a:t>
            </a:r>
          </a:p>
          <a:p>
            <a:r>
              <a:rPr lang="en-US" dirty="0" smtClean="0"/>
              <a:t>Same IDEA but originating in my head, materialized in a book and transferred to others by reading.</a:t>
            </a:r>
            <a:endParaRPr lang="en-US" dirty="0"/>
          </a:p>
        </p:txBody>
      </p:sp>
    </p:spTree>
    <p:extLst>
      <p:ext uri="{BB962C8B-B14F-4D97-AF65-F5344CB8AC3E}">
        <p14:creationId xmlns:p14="http://schemas.microsoft.com/office/powerpoint/2010/main" val="14859688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Examples are not proof</a:t>
            </a:r>
            <a:endParaRPr lang="en-US" dirty="0"/>
          </a:p>
        </p:txBody>
      </p:sp>
      <p:sp>
        <p:nvSpPr>
          <p:cNvPr id="3" name="Content Placeholder 2"/>
          <p:cNvSpPr>
            <a:spLocks noGrp="1"/>
          </p:cNvSpPr>
          <p:nvPr>
            <p:ph idx="1"/>
          </p:nvPr>
        </p:nvSpPr>
        <p:spPr/>
        <p:txBody>
          <a:bodyPr/>
          <a:lstStyle/>
          <a:p>
            <a:r>
              <a:rPr lang="en-US" dirty="0" smtClean="0"/>
              <a:t>These three examples are not proof of the Trinity</a:t>
            </a:r>
          </a:p>
          <a:p>
            <a:pPr lvl="1"/>
            <a:r>
              <a:rPr lang="en-US" dirty="0" smtClean="0"/>
              <a:t>They are evidence that the concept of the Trinity is not inherently illogical, unscientific or contradictory.</a:t>
            </a:r>
          </a:p>
          <a:p>
            <a:r>
              <a:rPr lang="en-US" dirty="0" smtClean="0"/>
              <a:t>But we do not </a:t>
            </a:r>
            <a:r>
              <a:rPr lang="en-US" b="1" dirty="0" smtClean="0"/>
              <a:t>base</a:t>
            </a:r>
            <a:r>
              <a:rPr lang="en-US" dirty="0" smtClean="0"/>
              <a:t> our beliefs on simple logic or science!</a:t>
            </a:r>
            <a:endParaRPr lang="en-US" dirty="0"/>
          </a:p>
        </p:txBody>
      </p:sp>
    </p:spTree>
    <p:extLst>
      <p:ext uri="{BB962C8B-B14F-4D97-AF65-F5344CB8AC3E}">
        <p14:creationId xmlns:p14="http://schemas.microsoft.com/office/powerpoint/2010/main" val="23999091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Why </a:t>
            </a:r>
            <a:r>
              <a:rPr lang="en-US" b="1" dirty="0"/>
              <a:t>Do We Believe in the Trinity? </a:t>
            </a:r>
            <a:r>
              <a:rPr lang="en-US" dirty="0"/>
              <a:t/>
            </a:r>
            <a:br>
              <a:rPr lang="en-US" dirty="0"/>
            </a:br>
            <a:endParaRPr lang="en-US" dirty="0"/>
          </a:p>
        </p:txBody>
      </p:sp>
      <p:sp>
        <p:nvSpPr>
          <p:cNvPr id="3" name="Content Placeholder 2"/>
          <p:cNvSpPr>
            <a:spLocks noGrp="1"/>
          </p:cNvSpPr>
          <p:nvPr>
            <p:ph idx="1"/>
          </p:nvPr>
        </p:nvSpPr>
        <p:spPr/>
        <p:txBody>
          <a:bodyPr/>
          <a:lstStyle/>
          <a:p>
            <a:r>
              <a:rPr lang="en-US" sz="2400" dirty="0"/>
              <a:t>God knows who He is, and He has revealed Himself to us in Scripture. </a:t>
            </a:r>
            <a:endParaRPr lang="en-US" sz="2400" dirty="0" smtClean="0"/>
          </a:p>
          <a:p>
            <a:r>
              <a:rPr lang="en-US" sz="2400" dirty="0" smtClean="0"/>
              <a:t>The </a:t>
            </a:r>
            <a:r>
              <a:rPr lang="en-US" sz="2400" dirty="0"/>
              <a:t>Bible is “</a:t>
            </a:r>
            <a:r>
              <a:rPr lang="en-US" sz="2400" i="1" dirty="0"/>
              <a:t>the final authority in all matters of faith and conduct</a:t>
            </a:r>
            <a:r>
              <a:rPr lang="en-US" sz="2400" i="1" dirty="0" smtClean="0"/>
              <a:t>…”</a:t>
            </a:r>
            <a:endParaRPr lang="en-US" sz="2400" dirty="0"/>
          </a:p>
          <a:p>
            <a:r>
              <a:rPr lang="en-US" sz="2400" dirty="0"/>
              <a:t>Therefore, there is only one good reason for us to believe in the </a:t>
            </a:r>
            <a:r>
              <a:rPr lang="en-US" sz="2400" dirty="0" smtClean="0"/>
              <a:t>Trinity:</a:t>
            </a:r>
          </a:p>
          <a:p>
            <a:pPr lvl="1"/>
            <a:r>
              <a:rPr lang="en-US" sz="2400" b="1" dirty="0"/>
              <a:t>T</a:t>
            </a:r>
            <a:r>
              <a:rPr lang="en-US" sz="2400" b="1" dirty="0" smtClean="0"/>
              <a:t>he Bible teaches it. </a:t>
            </a:r>
            <a:endParaRPr lang="en-US" sz="2400" b="1" dirty="0"/>
          </a:p>
          <a:p>
            <a:endParaRPr lang="en-US" dirty="0"/>
          </a:p>
        </p:txBody>
      </p:sp>
    </p:spTree>
    <p:extLst>
      <p:ext uri="{BB962C8B-B14F-4D97-AF65-F5344CB8AC3E}">
        <p14:creationId xmlns:p14="http://schemas.microsoft.com/office/powerpoint/2010/main" val="3940936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r>
              <a:rPr lang="en-US" b="1" dirty="0"/>
              <a:t> </a:t>
            </a:r>
            <a:r>
              <a:rPr lang="en-US" b="1" dirty="0" smtClean="0"/>
              <a:t>    Removing Objection (2)</a:t>
            </a:r>
            <a:r>
              <a:rPr lang="en-US" dirty="0"/>
              <a:t/>
            </a:r>
            <a:br>
              <a:rPr lang="en-US" dirty="0"/>
            </a:br>
            <a:endParaRPr lang="en-US" dirty="0"/>
          </a:p>
        </p:txBody>
      </p:sp>
      <p:sp>
        <p:nvSpPr>
          <p:cNvPr id="4" name="Content Placeholder 3"/>
          <p:cNvSpPr>
            <a:spLocks noGrp="1"/>
          </p:cNvSpPr>
          <p:nvPr>
            <p:ph idx="1"/>
          </p:nvPr>
        </p:nvSpPr>
        <p:spPr/>
        <p:txBody>
          <a:bodyPr>
            <a:normAutofit/>
          </a:bodyPr>
          <a:lstStyle/>
          <a:p>
            <a:r>
              <a:rPr lang="en-US" sz="2400" dirty="0" smtClean="0"/>
              <a:t>“So”, someone might say, “it’s not a contradiction or illogical, but…”</a:t>
            </a:r>
          </a:p>
          <a:p>
            <a:pPr lvl="1"/>
            <a:r>
              <a:rPr lang="en-US" sz="2200" dirty="0" smtClean="0"/>
              <a:t>The doctrine of the Trinity is confusing.</a:t>
            </a:r>
          </a:p>
          <a:p>
            <a:pPr lvl="1"/>
            <a:r>
              <a:rPr lang="en-US" sz="2200" dirty="0" smtClean="0"/>
              <a:t>The Bible says that God is not a God of confusion.</a:t>
            </a:r>
          </a:p>
          <a:p>
            <a:pPr lvl="1"/>
            <a:r>
              <a:rPr lang="en-US" sz="2200" dirty="0" smtClean="0"/>
              <a:t>God would not have us believe a confusing doctrine.</a:t>
            </a:r>
          </a:p>
          <a:p>
            <a:pPr lvl="1"/>
            <a:r>
              <a:rPr lang="en-US" sz="2200" dirty="0" smtClean="0"/>
              <a:t>Therefore, the Trinity must not be true</a:t>
            </a:r>
            <a:endParaRPr lang="en-US" sz="2200" dirty="0"/>
          </a:p>
        </p:txBody>
      </p:sp>
    </p:spTree>
    <p:extLst>
      <p:ext uri="{BB962C8B-B14F-4D97-AF65-F5344CB8AC3E}">
        <p14:creationId xmlns:p14="http://schemas.microsoft.com/office/powerpoint/2010/main" val="2921367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Misquoting Scripture</a:t>
            </a:r>
            <a:endParaRPr lang="en-US" dirty="0"/>
          </a:p>
        </p:txBody>
      </p:sp>
      <p:sp>
        <p:nvSpPr>
          <p:cNvPr id="3" name="Content Placeholder 2"/>
          <p:cNvSpPr>
            <a:spLocks noGrp="1"/>
          </p:cNvSpPr>
          <p:nvPr>
            <p:ph idx="1"/>
          </p:nvPr>
        </p:nvSpPr>
        <p:spPr/>
        <p:txBody>
          <a:bodyPr>
            <a:normAutofit/>
          </a:bodyPr>
          <a:lstStyle/>
          <a:p>
            <a:r>
              <a:rPr lang="en-US" sz="2400" dirty="0" smtClean="0"/>
              <a:t>The passage referenced is 1 Corinthians 14:33 which literally reads, “God is not a God of confusion.”</a:t>
            </a:r>
          </a:p>
          <a:p>
            <a:r>
              <a:rPr lang="en-US" sz="2400" dirty="0" smtClean="0"/>
              <a:t>The context is one which references chaotic, disorderly gatherings of the church.</a:t>
            </a:r>
          </a:p>
          <a:p>
            <a:r>
              <a:rPr lang="en-US" sz="2400" dirty="0" smtClean="0"/>
              <a:t>The verse is not saying that we will never be confused about anything theological.</a:t>
            </a:r>
            <a:endParaRPr lang="en-US" sz="2400" dirty="0"/>
          </a:p>
        </p:txBody>
      </p:sp>
    </p:spTree>
    <p:extLst>
      <p:ext uri="{BB962C8B-B14F-4D97-AF65-F5344CB8AC3E}">
        <p14:creationId xmlns:p14="http://schemas.microsoft.com/office/powerpoint/2010/main" val="41185629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Confusing?</a:t>
            </a:r>
            <a:endParaRPr lang="en-US" dirty="0"/>
          </a:p>
        </p:txBody>
      </p:sp>
      <p:sp>
        <p:nvSpPr>
          <p:cNvPr id="3" name="Content Placeholder 2"/>
          <p:cNvSpPr>
            <a:spLocks noGrp="1"/>
          </p:cNvSpPr>
          <p:nvPr>
            <p:ph idx="1"/>
          </p:nvPr>
        </p:nvSpPr>
        <p:spPr/>
        <p:txBody>
          <a:bodyPr>
            <a:normAutofit/>
          </a:bodyPr>
          <a:lstStyle/>
          <a:p>
            <a:r>
              <a:rPr lang="en-US" sz="2400" dirty="0"/>
              <a:t>The fact that many are confused </a:t>
            </a:r>
            <a:r>
              <a:rPr lang="en-US" sz="2400" b="1" i="1" dirty="0"/>
              <a:t>in their understanding</a:t>
            </a:r>
            <a:r>
              <a:rPr lang="en-US" sz="2400" b="1" dirty="0"/>
              <a:t> </a:t>
            </a:r>
            <a:r>
              <a:rPr lang="en-US" sz="2400" dirty="0"/>
              <a:t>of God’s nature is quite different from there being confusion </a:t>
            </a:r>
            <a:r>
              <a:rPr lang="en-US" sz="2400" b="1" i="1" dirty="0"/>
              <a:t>in</a:t>
            </a:r>
            <a:r>
              <a:rPr lang="en-US" sz="2400" dirty="0"/>
              <a:t> God’s nature itself. </a:t>
            </a:r>
            <a:endParaRPr lang="en-US" sz="2400" dirty="0" smtClean="0"/>
          </a:p>
          <a:p>
            <a:pPr lvl="1"/>
            <a:r>
              <a:rPr lang="en-US" sz="2200" dirty="0" smtClean="0"/>
              <a:t>In other words, any confusion lies in the finite, sinful mind of man and not in God’s eternal nature.</a:t>
            </a:r>
          </a:p>
          <a:p>
            <a:pPr lvl="1"/>
            <a:r>
              <a:rPr lang="en-US" sz="2200" dirty="0" smtClean="0"/>
              <a:t>Example: I may be confused by calculus, but the confusion is </a:t>
            </a:r>
            <a:r>
              <a:rPr lang="en-US" sz="2200" i="1" dirty="0" smtClean="0"/>
              <a:t>my own </a:t>
            </a:r>
            <a:r>
              <a:rPr lang="en-US" sz="2200" dirty="0" smtClean="0"/>
              <a:t>not in the </a:t>
            </a:r>
            <a:r>
              <a:rPr lang="en-US" sz="2200" i="1" dirty="0" smtClean="0"/>
              <a:t>nature</a:t>
            </a:r>
            <a:r>
              <a:rPr lang="en-US" sz="2200" dirty="0" smtClean="0"/>
              <a:t> of calculus itself. Many men/women smarter than I am are not confused at all by it.</a:t>
            </a:r>
            <a:endParaRPr lang="en-US" sz="2200" dirty="0"/>
          </a:p>
        </p:txBody>
      </p:sp>
    </p:spTree>
    <p:extLst>
      <p:ext uri="{BB962C8B-B14F-4D97-AF65-F5344CB8AC3E}">
        <p14:creationId xmlns:p14="http://schemas.microsoft.com/office/powerpoint/2010/main" val="27415470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Who is the one confused?</a:t>
            </a:r>
            <a:endParaRPr lang="en-US" dirty="0"/>
          </a:p>
        </p:txBody>
      </p:sp>
      <p:sp>
        <p:nvSpPr>
          <p:cNvPr id="3" name="Content Placeholder 2"/>
          <p:cNvSpPr>
            <a:spLocks noGrp="1"/>
          </p:cNvSpPr>
          <p:nvPr>
            <p:ph idx="1"/>
          </p:nvPr>
        </p:nvSpPr>
        <p:spPr/>
        <p:txBody>
          <a:bodyPr>
            <a:normAutofit/>
          </a:bodyPr>
          <a:lstStyle/>
          <a:p>
            <a:r>
              <a:rPr lang="en-US" sz="2400" dirty="0"/>
              <a:t>God is not confused about who He </a:t>
            </a:r>
            <a:r>
              <a:rPr lang="en-US" sz="2400" dirty="0" smtClean="0"/>
              <a:t>is</a:t>
            </a:r>
          </a:p>
          <a:p>
            <a:r>
              <a:rPr lang="en-US" sz="2400" dirty="0" smtClean="0"/>
              <a:t>God </a:t>
            </a:r>
            <a:r>
              <a:rPr lang="en-US" sz="2400" dirty="0"/>
              <a:t>is who He is whether it confuses us our not</a:t>
            </a:r>
            <a:r>
              <a:rPr lang="en-US" sz="2400" dirty="0" smtClean="0"/>
              <a:t>.</a:t>
            </a:r>
          </a:p>
          <a:p>
            <a:pPr lvl="1"/>
            <a:r>
              <a:rPr lang="en-US" sz="2200" dirty="0" smtClean="0"/>
              <a:t>In other words, even if we are confused about the nature of God it does not affect His nature or in His own understanding of His nature.</a:t>
            </a:r>
            <a:endParaRPr lang="en-US" sz="2200" dirty="0"/>
          </a:p>
        </p:txBody>
      </p:sp>
    </p:spTree>
    <p:extLst>
      <p:ext uri="{BB962C8B-B14F-4D97-AF65-F5344CB8AC3E}">
        <p14:creationId xmlns:p14="http://schemas.microsoft.com/office/powerpoint/2010/main" val="3796580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Goal of this introduction</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To dispel the notions that the Trinity is…</a:t>
            </a:r>
          </a:p>
          <a:p>
            <a:pPr lvl="1"/>
            <a:r>
              <a:rPr lang="en-US" dirty="0" smtClean="0"/>
              <a:t>Unnecessary</a:t>
            </a:r>
          </a:p>
          <a:p>
            <a:pPr lvl="1"/>
            <a:r>
              <a:rPr lang="en-US" dirty="0" smtClean="0"/>
              <a:t>Unknowable</a:t>
            </a:r>
          </a:p>
          <a:p>
            <a:pPr lvl="1"/>
            <a:r>
              <a:rPr lang="en-US" dirty="0" smtClean="0"/>
              <a:t>Illogical</a:t>
            </a:r>
          </a:p>
          <a:p>
            <a:pPr lvl="1"/>
            <a:r>
              <a:rPr lang="en-US" dirty="0" smtClean="0"/>
              <a:t>Contradictory</a:t>
            </a:r>
          </a:p>
          <a:p>
            <a:pPr lvl="1"/>
            <a:r>
              <a:rPr lang="en-US" dirty="0" smtClean="0"/>
              <a:t>Confusing</a:t>
            </a:r>
          </a:p>
          <a:p>
            <a:pPr lvl="1"/>
            <a:r>
              <a:rPr lang="en-US" dirty="0" smtClean="0"/>
              <a:t>NOT Biblical</a:t>
            </a:r>
            <a:endParaRPr lang="en-US" dirty="0"/>
          </a:p>
          <a:p>
            <a:r>
              <a:rPr lang="en-US" dirty="0" smtClean="0"/>
              <a:t>To give a clear definition of the Trinity</a:t>
            </a:r>
          </a:p>
          <a:p>
            <a:r>
              <a:rPr lang="en-US" dirty="0" smtClean="0"/>
              <a:t>To leave tonight’s lecture with one </a:t>
            </a:r>
            <a:r>
              <a:rPr lang="en-US" dirty="0" smtClean="0"/>
              <a:t>vital question </a:t>
            </a:r>
            <a:r>
              <a:rPr lang="en-US" dirty="0" smtClean="0"/>
              <a:t>remaining: </a:t>
            </a:r>
            <a:r>
              <a:rPr lang="en-US" b="1" dirty="0" smtClean="0"/>
              <a:t>“What does the Bible teach?”</a:t>
            </a:r>
          </a:p>
          <a:p>
            <a:pPr lvl="1"/>
            <a:r>
              <a:rPr lang="en-US" b="1" dirty="0" smtClean="0"/>
              <a:t>i.e. </a:t>
            </a:r>
            <a:r>
              <a:rPr lang="en-US" dirty="0" smtClean="0"/>
              <a:t>Preparation </a:t>
            </a:r>
            <a:r>
              <a:rPr lang="en-US" dirty="0" smtClean="0"/>
              <a:t>for tomorrow</a:t>
            </a:r>
            <a:endParaRPr lang="en-US" b="1" dirty="0" smtClean="0"/>
          </a:p>
        </p:txBody>
      </p:sp>
    </p:spTree>
    <p:extLst>
      <p:ext uri="{BB962C8B-B14F-4D97-AF65-F5344CB8AC3E}">
        <p14:creationId xmlns:p14="http://schemas.microsoft.com/office/powerpoint/2010/main" val="14083957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Incomplete understanding</a:t>
            </a:r>
            <a:endParaRPr lang="en-US" dirty="0"/>
          </a:p>
        </p:txBody>
      </p:sp>
      <p:sp>
        <p:nvSpPr>
          <p:cNvPr id="3" name="Content Placeholder 2"/>
          <p:cNvSpPr>
            <a:spLocks noGrp="1"/>
          </p:cNvSpPr>
          <p:nvPr>
            <p:ph idx="1"/>
          </p:nvPr>
        </p:nvSpPr>
        <p:spPr/>
        <p:txBody>
          <a:bodyPr>
            <a:normAutofit fontScale="92500" lnSpcReduction="10000"/>
          </a:bodyPr>
          <a:lstStyle/>
          <a:p>
            <a:r>
              <a:rPr lang="en-US" dirty="0"/>
              <a:t>A </a:t>
            </a:r>
            <a:r>
              <a:rPr lang="en-US" b="1" dirty="0"/>
              <a:t>partial</a:t>
            </a:r>
            <a:r>
              <a:rPr lang="en-US" dirty="0"/>
              <a:t> or </a:t>
            </a:r>
            <a:r>
              <a:rPr lang="en-US" b="1" dirty="0"/>
              <a:t>incomplete</a:t>
            </a:r>
            <a:r>
              <a:rPr lang="en-US" dirty="0"/>
              <a:t> understanding of God does not equal confusion</a:t>
            </a:r>
            <a:r>
              <a:rPr lang="en-US" dirty="0" smtClean="0"/>
              <a:t>. (nor a contradiction.)</a:t>
            </a:r>
          </a:p>
          <a:p>
            <a:r>
              <a:rPr lang="en-US" dirty="0"/>
              <a:t>The fact is we cannot </a:t>
            </a:r>
            <a:r>
              <a:rPr lang="en-US" dirty="0" smtClean="0"/>
              <a:t>fully understand </a:t>
            </a:r>
            <a:r>
              <a:rPr lang="en-US" dirty="0"/>
              <a:t>many </a:t>
            </a:r>
            <a:r>
              <a:rPr lang="en-US" dirty="0" smtClean="0"/>
              <a:t>things </a:t>
            </a:r>
            <a:r>
              <a:rPr lang="en-US" dirty="0"/>
              <a:t>about God such as:</a:t>
            </a:r>
          </a:p>
          <a:p>
            <a:pPr lvl="1"/>
            <a:r>
              <a:rPr lang="en-US" dirty="0"/>
              <a:t>God knows everything</a:t>
            </a:r>
          </a:p>
          <a:p>
            <a:pPr lvl="1"/>
            <a:r>
              <a:rPr lang="en-US" dirty="0"/>
              <a:t>God is everywhere</a:t>
            </a:r>
          </a:p>
          <a:p>
            <a:pPr lvl="1"/>
            <a:r>
              <a:rPr lang="en-US" dirty="0"/>
              <a:t>God has always existed</a:t>
            </a:r>
          </a:p>
          <a:p>
            <a:pPr lvl="1"/>
            <a:r>
              <a:rPr lang="en-US" dirty="0"/>
              <a:t>God never makes a </a:t>
            </a:r>
            <a:r>
              <a:rPr lang="en-US" dirty="0" smtClean="0"/>
              <a:t>mistake</a:t>
            </a:r>
          </a:p>
          <a:p>
            <a:pPr lvl="1"/>
            <a:r>
              <a:rPr lang="en-US" dirty="0" smtClean="0"/>
              <a:t>God predestines creatures with a genuine free choice and responsibility</a:t>
            </a:r>
            <a:endParaRPr lang="en-US" dirty="0"/>
          </a:p>
          <a:p>
            <a:r>
              <a:rPr lang="en-US" dirty="0"/>
              <a:t>Yet we believe these things simply because the Bible tells us that they are true</a:t>
            </a:r>
          </a:p>
        </p:txBody>
      </p:sp>
    </p:spTree>
    <p:extLst>
      <p:ext uri="{BB962C8B-B14F-4D97-AF65-F5344CB8AC3E}">
        <p14:creationId xmlns:p14="http://schemas.microsoft.com/office/powerpoint/2010/main" val="11508825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Again…</a:t>
            </a:r>
            <a:endParaRPr lang="en-US" dirty="0"/>
          </a:p>
        </p:txBody>
      </p:sp>
      <p:sp>
        <p:nvSpPr>
          <p:cNvPr id="3" name="Content Placeholder 2"/>
          <p:cNvSpPr>
            <a:spLocks noGrp="1"/>
          </p:cNvSpPr>
          <p:nvPr>
            <p:ph idx="1"/>
          </p:nvPr>
        </p:nvSpPr>
        <p:spPr/>
        <p:txBody>
          <a:bodyPr/>
          <a:lstStyle/>
          <a:p>
            <a:r>
              <a:rPr lang="en-US" sz="2400" b="1" dirty="0"/>
              <a:t>There is only one good reason for us to believe in the Trinity — the Bible teaches </a:t>
            </a:r>
            <a:r>
              <a:rPr lang="en-US" sz="2400" b="1" dirty="0" smtClean="0"/>
              <a:t>it!</a:t>
            </a:r>
          </a:p>
          <a:p>
            <a:pPr lvl="1"/>
            <a:r>
              <a:rPr lang="en-US" sz="2400" dirty="0" smtClean="0"/>
              <a:t>If </a:t>
            </a:r>
            <a:r>
              <a:rPr lang="en-US" sz="2400" dirty="0"/>
              <a:t>it </a:t>
            </a:r>
            <a:r>
              <a:rPr lang="en-US" sz="2400" i="1" dirty="0"/>
              <a:t>does not</a:t>
            </a:r>
            <a:r>
              <a:rPr lang="en-US" sz="2400" dirty="0"/>
              <a:t>, then we should not believe it</a:t>
            </a:r>
            <a:r>
              <a:rPr lang="en-US" sz="2400" dirty="0" smtClean="0"/>
              <a:t>.</a:t>
            </a:r>
          </a:p>
          <a:p>
            <a:pPr lvl="1"/>
            <a:r>
              <a:rPr lang="en-US" sz="2400" dirty="0" smtClean="0"/>
              <a:t>If it </a:t>
            </a:r>
            <a:r>
              <a:rPr lang="en-US" sz="2400" i="1" dirty="0" smtClean="0"/>
              <a:t>does</a:t>
            </a:r>
            <a:r>
              <a:rPr lang="en-US" sz="2400" dirty="0" smtClean="0"/>
              <a:t>, then we must believe it.</a:t>
            </a:r>
            <a:endParaRPr lang="en-US" sz="2400" dirty="0"/>
          </a:p>
          <a:p>
            <a:endParaRPr lang="en-US" dirty="0"/>
          </a:p>
        </p:txBody>
      </p:sp>
    </p:spTree>
    <p:extLst>
      <p:ext uri="{BB962C8B-B14F-4D97-AF65-F5344CB8AC3E}">
        <p14:creationId xmlns:p14="http://schemas.microsoft.com/office/powerpoint/2010/main" val="40250426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Biblical language:</a:t>
            </a:r>
            <a:br>
              <a:rPr lang="en-US" dirty="0" smtClean="0"/>
            </a:br>
            <a:r>
              <a:rPr lang="en-US" dirty="0"/>
              <a:t>	</a:t>
            </a:r>
            <a:r>
              <a:rPr lang="en-US" dirty="0" smtClean="0"/>
              <a:t>A brief intro into Hermeneutics</a:t>
            </a:r>
            <a:endParaRPr lang="en-US" dirty="0"/>
          </a:p>
        </p:txBody>
      </p:sp>
      <p:sp>
        <p:nvSpPr>
          <p:cNvPr id="3" name="Content Placeholder 2"/>
          <p:cNvSpPr>
            <a:spLocks noGrp="1"/>
          </p:cNvSpPr>
          <p:nvPr>
            <p:ph idx="1"/>
          </p:nvPr>
        </p:nvSpPr>
        <p:spPr/>
        <p:txBody>
          <a:bodyPr>
            <a:normAutofit lnSpcReduction="10000"/>
          </a:bodyPr>
          <a:lstStyle/>
          <a:p>
            <a:r>
              <a:rPr lang="en-US" dirty="0" smtClean="0"/>
              <a:t>God is transcendent, beyond our capacity to </a:t>
            </a:r>
            <a:r>
              <a:rPr lang="en-US" b="1" dirty="0" smtClean="0"/>
              <a:t>fully</a:t>
            </a:r>
            <a:r>
              <a:rPr lang="en-US" dirty="0" smtClean="0"/>
              <a:t> comprehend.</a:t>
            </a:r>
          </a:p>
          <a:p>
            <a:r>
              <a:rPr lang="en-US" dirty="0" smtClean="0"/>
              <a:t>God speaks to us in human language.</a:t>
            </a:r>
          </a:p>
          <a:p>
            <a:pPr lvl="1"/>
            <a:r>
              <a:rPr lang="en-US" dirty="0" smtClean="0"/>
              <a:t>God speaks to us in a similar way that adults speak to young children.</a:t>
            </a:r>
          </a:p>
          <a:p>
            <a:pPr lvl="2"/>
            <a:r>
              <a:rPr lang="en-US" dirty="0" smtClean="0"/>
              <a:t>“Mommy has a baby in her tummy!”</a:t>
            </a:r>
          </a:p>
          <a:p>
            <a:pPr lvl="2"/>
            <a:r>
              <a:rPr lang="en-US" dirty="0" smtClean="0"/>
              <a:t>“Thunder is the clouds bumping into each other.”</a:t>
            </a:r>
          </a:p>
          <a:p>
            <a:r>
              <a:rPr lang="en-US" dirty="0" smtClean="0"/>
              <a:t>How are we to understand Biblical language? </a:t>
            </a:r>
          </a:p>
          <a:p>
            <a:pPr lvl="1"/>
            <a:r>
              <a:rPr lang="en-US" dirty="0" smtClean="0"/>
              <a:t>Is there a one-to-one correlation between the words God uses to describe himself and those same words used to describe finite creatures? </a:t>
            </a:r>
            <a:endParaRPr lang="en-US" dirty="0"/>
          </a:p>
          <a:p>
            <a:pPr lvl="2"/>
            <a:r>
              <a:rPr lang="en-US" dirty="0" smtClean="0"/>
              <a:t>God is described as </a:t>
            </a:r>
            <a:r>
              <a:rPr lang="en-US" b="1" i="1" dirty="0" smtClean="0"/>
              <a:t>holy</a:t>
            </a:r>
            <a:r>
              <a:rPr lang="en-US" dirty="0" smtClean="0"/>
              <a:t>, (Isaiah 6:1) but his people are also called </a:t>
            </a:r>
            <a:r>
              <a:rPr lang="en-US" b="1" i="1" dirty="0" smtClean="0"/>
              <a:t>holy </a:t>
            </a:r>
            <a:r>
              <a:rPr lang="en-US" dirty="0" smtClean="0"/>
              <a:t>brothers. (Heb. 3:1)</a:t>
            </a:r>
          </a:p>
        </p:txBody>
      </p:sp>
    </p:spTree>
    <p:extLst>
      <p:ext uri="{BB962C8B-B14F-4D97-AF65-F5344CB8AC3E}">
        <p14:creationId xmlns:p14="http://schemas.microsoft.com/office/powerpoint/2010/main" val="3400092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Three options </a:t>
            </a:r>
            <a:r>
              <a:rPr lang="en-US" b="1" dirty="0" smtClean="0"/>
              <a:t>in use of language concerning the knowledge of God</a:t>
            </a:r>
            <a:endParaRPr lang="en-US" dirty="0"/>
          </a:p>
        </p:txBody>
      </p:sp>
      <p:sp>
        <p:nvSpPr>
          <p:cNvPr id="3" name="Content Placeholder 2"/>
          <p:cNvSpPr>
            <a:spLocks noGrp="1"/>
          </p:cNvSpPr>
          <p:nvPr>
            <p:ph idx="1"/>
          </p:nvPr>
        </p:nvSpPr>
        <p:spPr/>
        <p:txBody>
          <a:bodyPr>
            <a:normAutofit/>
          </a:bodyPr>
          <a:lstStyle/>
          <a:p>
            <a:r>
              <a:rPr lang="en-US" sz="2400" dirty="0" smtClean="0"/>
              <a:t>Univocal</a:t>
            </a:r>
          </a:p>
          <a:p>
            <a:r>
              <a:rPr lang="en-US" sz="2400" dirty="0" smtClean="0"/>
              <a:t>Equivocal</a:t>
            </a:r>
          </a:p>
          <a:p>
            <a:r>
              <a:rPr lang="en-US" sz="2400" dirty="0" smtClean="0"/>
              <a:t>Analogical</a:t>
            </a:r>
          </a:p>
          <a:p>
            <a:pPr lvl="4"/>
            <a:r>
              <a:rPr lang="en-US" sz="1600" dirty="0" smtClean="0"/>
              <a:t>For further study on this see Michael Horton’s </a:t>
            </a:r>
            <a:r>
              <a:rPr lang="en-US" sz="1600" i="1" dirty="0" smtClean="0"/>
              <a:t>Systematic Theology</a:t>
            </a:r>
          </a:p>
          <a:p>
            <a:pPr lvl="4"/>
            <a:r>
              <a:rPr lang="en-US" sz="1600" dirty="0" smtClean="0"/>
              <a:t>Pastor Nate </a:t>
            </a:r>
            <a:r>
              <a:rPr lang="en-US" sz="1600" dirty="0" err="1" smtClean="0"/>
              <a:t>Gast</a:t>
            </a:r>
            <a:r>
              <a:rPr lang="en-US" sz="1600" dirty="0" smtClean="0"/>
              <a:t> also leads a </a:t>
            </a:r>
            <a:r>
              <a:rPr lang="en-US" sz="1600" i="1" dirty="0" smtClean="0"/>
              <a:t>Hermeneutics</a:t>
            </a:r>
            <a:r>
              <a:rPr lang="en-US" sz="1600" dirty="0" smtClean="0"/>
              <a:t> study in proper Biblical interpretation</a:t>
            </a:r>
            <a:endParaRPr lang="en-US" sz="1600" dirty="0"/>
          </a:p>
        </p:txBody>
      </p:sp>
    </p:spTree>
    <p:extLst>
      <p:ext uri="{BB962C8B-B14F-4D97-AF65-F5344CB8AC3E}">
        <p14:creationId xmlns:p14="http://schemas.microsoft.com/office/powerpoint/2010/main" val="10461055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Univocal</a:t>
            </a:r>
            <a:endParaRPr lang="en-US" dirty="0"/>
          </a:p>
        </p:txBody>
      </p:sp>
      <p:sp>
        <p:nvSpPr>
          <p:cNvPr id="3" name="Content Placeholder 2"/>
          <p:cNvSpPr>
            <a:spLocks noGrp="1"/>
          </p:cNvSpPr>
          <p:nvPr>
            <p:ph idx="1"/>
          </p:nvPr>
        </p:nvSpPr>
        <p:spPr/>
        <p:txBody>
          <a:bodyPr>
            <a:normAutofit/>
          </a:bodyPr>
          <a:lstStyle/>
          <a:p>
            <a:r>
              <a:rPr lang="en-US" sz="2400" dirty="0"/>
              <a:t>A</a:t>
            </a:r>
            <a:r>
              <a:rPr lang="en-US" sz="2400" dirty="0" smtClean="0"/>
              <a:t> </a:t>
            </a:r>
            <a:r>
              <a:rPr lang="en-US" sz="2400" dirty="0"/>
              <a:t>word has the identical meaning when used of two different objects. </a:t>
            </a:r>
          </a:p>
          <a:p>
            <a:r>
              <a:rPr lang="en-US" sz="2400" dirty="0" smtClean="0"/>
              <a:t>For </a:t>
            </a:r>
            <a:r>
              <a:rPr lang="en-US" sz="2400" dirty="0"/>
              <a:t>example, if I am speaking of a </a:t>
            </a:r>
            <a:r>
              <a:rPr lang="en-US" sz="2400" b="1" i="1" dirty="0"/>
              <a:t>ball</a:t>
            </a:r>
            <a:r>
              <a:rPr lang="en-US" sz="2400" dirty="0"/>
              <a:t> (in this case a basketball) used in two different NBA games, I am using the term </a:t>
            </a:r>
            <a:r>
              <a:rPr lang="en-US" sz="2400" i="1" dirty="0"/>
              <a:t>univocally</a:t>
            </a:r>
            <a:r>
              <a:rPr lang="en-US" sz="2400" i="1" dirty="0" smtClean="0"/>
              <a:t>.</a:t>
            </a:r>
          </a:p>
          <a:p>
            <a:pPr lvl="1"/>
            <a:r>
              <a:rPr lang="en-US" sz="2400" dirty="0" smtClean="0"/>
              <a:t>In other words, the word </a:t>
            </a:r>
            <a:r>
              <a:rPr lang="en-US" sz="2400" b="1" dirty="0" smtClean="0"/>
              <a:t>ball </a:t>
            </a:r>
            <a:r>
              <a:rPr lang="en-US" sz="2400" dirty="0" smtClean="0"/>
              <a:t>in both cases refers to the exact same thing.</a:t>
            </a:r>
            <a:endParaRPr lang="en-US" sz="2400" dirty="0"/>
          </a:p>
        </p:txBody>
      </p:sp>
    </p:spTree>
    <p:extLst>
      <p:ext uri="{BB962C8B-B14F-4D97-AF65-F5344CB8AC3E}">
        <p14:creationId xmlns:p14="http://schemas.microsoft.com/office/powerpoint/2010/main" val="7924394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Equivocal</a:t>
            </a:r>
            <a:endParaRPr lang="en-US" dirty="0"/>
          </a:p>
        </p:txBody>
      </p:sp>
      <p:sp>
        <p:nvSpPr>
          <p:cNvPr id="3" name="Content Placeholder 2"/>
          <p:cNvSpPr>
            <a:spLocks noGrp="1"/>
          </p:cNvSpPr>
          <p:nvPr>
            <p:ph idx="1"/>
          </p:nvPr>
        </p:nvSpPr>
        <p:spPr/>
        <p:txBody>
          <a:bodyPr/>
          <a:lstStyle/>
          <a:p>
            <a:r>
              <a:rPr lang="en-US" sz="2400" dirty="0" smtClean="0"/>
              <a:t>A word </a:t>
            </a:r>
            <a:r>
              <a:rPr lang="en-US" sz="2400" dirty="0"/>
              <a:t>has no obvious, connected meaning when used of two different objects. </a:t>
            </a:r>
            <a:endParaRPr lang="en-US" sz="2400" dirty="0" smtClean="0"/>
          </a:p>
          <a:p>
            <a:r>
              <a:rPr lang="en-US" sz="2400" dirty="0"/>
              <a:t>F</a:t>
            </a:r>
            <a:r>
              <a:rPr lang="en-US" sz="2400" dirty="0" smtClean="0"/>
              <a:t>or </a:t>
            </a:r>
            <a:r>
              <a:rPr lang="en-US" sz="2400" dirty="0"/>
              <a:t>example, if I am using the term </a:t>
            </a:r>
            <a:r>
              <a:rPr lang="en-US" sz="2400" b="1" i="1" dirty="0"/>
              <a:t>ball</a:t>
            </a:r>
            <a:r>
              <a:rPr lang="en-US" sz="2400" dirty="0"/>
              <a:t> to describe a </a:t>
            </a:r>
            <a:r>
              <a:rPr lang="en-US" sz="2400" u="sng" dirty="0"/>
              <a:t>basketball</a:t>
            </a:r>
            <a:r>
              <a:rPr lang="en-US" sz="2400" dirty="0"/>
              <a:t> and a </a:t>
            </a:r>
            <a:r>
              <a:rPr lang="en-US" sz="2400" u="sng" dirty="0"/>
              <a:t>formal dance</a:t>
            </a:r>
            <a:r>
              <a:rPr lang="en-US" sz="2400" dirty="0"/>
              <a:t>, I am using the term </a:t>
            </a:r>
            <a:r>
              <a:rPr lang="en-US" sz="2400" i="1" dirty="0"/>
              <a:t>equivocally</a:t>
            </a:r>
            <a:r>
              <a:rPr lang="en-US" sz="2400" dirty="0"/>
              <a:t>. </a:t>
            </a:r>
            <a:endParaRPr lang="en-US" sz="2400" dirty="0" smtClean="0"/>
          </a:p>
          <a:p>
            <a:pPr lvl="1"/>
            <a:r>
              <a:rPr lang="en-US" sz="2400" dirty="0" smtClean="0"/>
              <a:t>Though </a:t>
            </a:r>
            <a:r>
              <a:rPr lang="en-US" sz="2400" dirty="0"/>
              <a:t>it is the same word, it has an entirely different meaning in each context/sentence.</a:t>
            </a:r>
          </a:p>
          <a:p>
            <a:endParaRPr lang="en-US" dirty="0"/>
          </a:p>
        </p:txBody>
      </p:sp>
    </p:spTree>
    <p:extLst>
      <p:ext uri="{BB962C8B-B14F-4D97-AF65-F5344CB8AC3E}">
        <p14:creationId xmlns:p14="http://schemas.microsoft.com/office/powerpoint/2010/main" val="17008598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Analogical</a:t>
            </a:r>
            <a:endParaRPr lang="en-US" dirty="0"/>
          </a:p>
        </p:txBody>
      </p:sp>
      <p:sp>
        <p:nvSpPr>
          <p:cNvPr id="3" name="Content Placeholder 2"/>
          <p:cNvSpPr>
            <a:spLocks noGrp="1"/>
          </p:cNvSpPr>
          <p:nvPr>
            <p:ph idx="1"/>
          </p:nvPr>
        </p:nvSpPr>
        <p:spPr/>
        <p:txBody>
          <a:bodyPr>
            <a:normAutofit/>
          </a:bodyPr>
          <a:lstStyle/>
          <a:p>
            <a:r>
              <a:rPr lang="en-US" sz="2400" dirty="0"/>
              <a:t>A</a:t>
            </a:r>
            <a:r>
              <a:rPr lang="en-US" sz="2400" dirty="0" smtClean="0"/>
              <a:t> </a:t>
            </a:r>
            <a:r>
              <a:rPr lang="en-US" sz="2400" dirty="0"/>
              <a:t>word has similar but not exact meanings when used of two different objects. </a:t>
            </a:r>
            <a:endParaRPr lang="en-US" sz="2400" dirty="0" smtClean="0"/>
          </a:p>
          <a:p>
            <a:r>
              <a:rPr lang="en-US" sz="2400" dirty="0"/>
              <a:t>F</a:t>
            </a:r>
            <a:r>
              <a:rPr lang="en-US" sz="2400" dirty="0" smtClean="0"/>
              <a:t>or </a:t>
            </a:r>
            <a:r>
              <a:rPr lang="en-US" sz="2400" dirty="0"/>
              <a:t>example, if I am using the term </a:t>
            </a:r>
            <a:r>
              <a:rPr lang="en-US" sz="2400" b="1" i="1" dirty="0"/>
              <a:t>ball</a:t>
            </a:r>
            <a:r>
              <a:rPr lang="en-US" sz="2400" dirty="0"/>
              <a:t> to describe a soccer ball and a basketball, I am using the term </a:t>
            </a:r>
            <a:r>
              <a:rPr lang="en-US" sz="2400" i="1" dirty="0"/>
              <a:t>analogically. </a:t>
            </a:r>
            <a:endParaRPr lang="en-US" sz="2400" i="1" dirty="0" smtClean="0"/>
          </a:p>
          <a:p>
            <a:pPr lvl="1"/>
            <a:r>
              <a:rPr lang="en-US" sz="2400" dirty="0" smtClean="0"/>
              <a:t>These objects are similar but not identical. Both are round, both are used in a game, etc.</a:t>
            </a:r>
            <a:endParaRPr lang="en-US" sz="2400" dirty="0"/>
          </a:p>
        </p:txBody>
      </p:sp>
    </p:spTree>
    <p:extLst>
      <p:ext uri="{BB962C8B-B14F-4D97-AF65-F5344CB8AC3E}">
        <p14:creationId xmlns:p14="http://schemas.microsoft.com/office/powerpoint/2010/main" val="27933004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			Analogy </a:t>
            </a:r>
            <a:r>
              <a:rPr lang="en-US" b="1" i="1" dirty="0"/>
              <a:t>of Faith</a:t>
            </a:r>
            <a:endParaRPr lang="en-US" dirty="0"/>
          </a:p>
        </p:txBody>
      </p:sp>
      <p:sp>
        <p:nvSpPr>
          <p:cNvPr id="3" name="Content Placeholder 2"/>
          <p:cNvSpPr>
            <a:spLocks noGrp="1"/>
          </p:cNvSpPr>
          <p:nvPr>
            <p:ph idx="1"/>
          </p:nvPr>
        </p:nvSpPr>
        <p:spPr/>
        <p:txBody>
          <a:bodyPr>
            <a:normAutofit lnSpcReduction="10000"/>
          </a:bodyPr>
          <a:lstStyle/>
          <a:p>
            <a:r>
              <a:rPr lang="en-US" sz="2400" dirty="0"/>
              <a:t>The first thing that we must assume is that Scripture cannot contradict itself, being inspired directly by the Holy Spirit</a:t>
            </a:r>
            <a:r>
              <a:rPr lang="en-US" sz="2400" dirty="0" smtClean="0"/>
              <a:t>.</a:t>
            </a:r>
          </a:p>
          <a:p>
            <a:r>
              <a:rPr lang="en-US" sz="2400" dirty="0" smtClean="0"/>
              <a:t> The </a:t>
            </a:r>
            <a:r>
              <a:rPr lang="en-US" sz="2400" dirty="0"/>
              <a:t>way we interpret any passage of Scripture must be in a way which does not contradict another. </a:t>
            </a:r>
            <a:endParaRPr lang="en-US" sz="2400" dirty="0" smtClean="0"/>
          </a:p>
          <a:p>
            <a:r>
              <a:rPr lang="en-US" sz="2400" dirty="0" smtClean="0"/>
              <a:t>The </a:t>
            </a:r>
            <a:r>
              <a:rPr lang="en-US" sz="2400" dirty="0"/>
              <a:t>Reformers called this the </a:t>
            </a:r>
            <a:r>
              <a:rPr lang="en-US" sz="2400" i="1" dirty="0"/>
              <a:t>Analogy of Faith</a:t>
            </a:r>
            <a:r>
              <a:rPr lang="en-US" sz="2400" i="1" dirty="0" smtClean="0"/>
              <a:t>.</a:t>
            </a:r>
          </a:p>
          <a:p>
            <a:pPr lvl="1"/>
            <a:r>
              <a:rPr lang="en-US" sz="2200" b="1" i="1" dirty="0" smtClean="0"/>
              <a:t>Sola Scriptura: </a:t>
            </a:r>
            <a:r>
              <a:rPr lang="en-US" sz="2200" dirty="0" smtClean="0"/>
              <a:t>Scripture alone is our final authority.</a:t>
            </a:r>
          </a:p>
          <a:p>
            <a:pPr lvl="1"/>
            <a:r>
              <a:rPr lang="en-US" sz="2200" b="1" i="1" dirty="0" err="1" smtClean="0"/>
              <a:t>Tota</a:t>
            </a:r>
            <a:r>
              <a:rPr lang="en-US" sz="2200" b="1" i="1" dirty="0" smtClean="0"/>
              <a:t> Scriptura: </a:t>
            </a:r>
            <a:r>
              <a:rPr lang="en-US" sz="2200" dirty="0" smtClean="0"/>
              <a:t>All of Scripture is our final authority.</a:t>
            </a:r>
            <a:endParaRPr lang="en-US" sz="2200" b="1" i="1" dirty="0"/>
          </a:p>
          <a:p>
            <a:endParaRPr lang="en-US" dirty="0"/>
          </a:p>
        </p:txBody>
      </p:sp>
    </p:spTree>
    <p:extLst>
      <p:ext uri="{BB962C8B-B14F-4D97-AF65-F5344CB8AC3E}">
        <p14:creationId xmlns:p14="http://schemas.microsoft.com/office/powerpoint/2010/main" val="32098264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Examples </a:t>
            </a:r>
            <a:r>
              <a:rPr lang="en-US" b="1" dirty="0"/>
              <a:t>from Scripture</a:t>
            </a:r>
            <a:r>
              <a:rPr lang="en-US" dirty="0"/>
              <a:t>: </a:t>
            </a:r>
          </a:p>
        </p:txBody>
      </p:sp>
      <p:sp>
        <p:nvSpPr>
          <p:cNvPr id="3" name="Content Placeholder 2"/>
          <p:cNvSpPr>
            <a:spLocks noGrp="1"/>
          </p:cNvSpPr>
          <p:nvPr>
            <p:ph idx="1"/>
          </p:nvPr>
        </p:nvSpPr>
        <p:spPr/>
        <p:txBody>
          <a:bodyPr>
            <a:normAutofit fontScale="92500"/>
          </a:bodyPr>
          <a:lstStyle/>
          <a:p>
            <a:r>
              <a:rPr lang="en-US" b="1" dirty="0"/>
              <a:t>1 Corinthians 8:4-5 </a:t>
            </a:r>
            <a:r>
              <a:rPr lang="en-US" i="1" dirty="0"/>
              <a:t>“…there is no </a:t>
            </a:r>
            <a:r>
              <a:rPr lang="en-US" b="1" i="1" dirty="0"/>
              <a:t>God</a:t>
            </a:r>
            <a:r>
              <a:rPr lang="en-US" i="1" dirty="0"/>
              <a:t> but one. For although there may be so-called </a:t>
            </a:r>
            <a:r>
              <a:rPr lang="en-US" b="1" i="1" dirty="0"/>
              <a:t>gods </a:t>
            </a:r>
            <a:r>
              <a:rPr lang="en-US" i="1" dirty="0"/>
              <a:t>in heaven or on earth—as indeed there are many ‘</a:t>
            </a:r>
            <a:r>
              <a:rPr lang="en-US" b="1" i="1" dirty="0"/>
              <a:t>gods</a:t>
            </a:r>
            <a:r>
              <a:rPr lang="en-US" i="1" dirty="0"/>
              <a:t>’ and many ‘lords’…”</a:t>
            </a:r>
            <a:endParaRPr lang="en-US" dirty="0"/>
          </a:p>
          <a:p>
            <a:r>
              <a:rPr lang="en-US" b="1" dirty="0"/>
              <a:t>Isaiah 45:22 </a:t>
            </a:r>
            <a:r>
              <a:rPr lang="en-US" i="1" dirty="0"/>
              <a:t>“…for I am </a:t>
            </a:r>
            <a:r>
              <a:rPr lang="en-US" b="1" i="1" dirty="0"/>
              <a:t>God</a:t>
            </a:r>
            <a:r>
              <a:rPr lang="en-US" i="1" dirty="0"/>
              <a:t> and there is no other.”</a:t>
            </a:r>
            <a:endParaRPr lang="en-US" dirty="0"/>
          </a:p>
          <a:p>
            <a:r>
              <a:rPr lang="en-US" b="1" dirty="0"/>
              <a:t>Exodus 23:13 </a:t>
            </a:r>
            <a:r>
              <a:rPr lang="en-US" i="1" dirty="0"/>
              <a:t>“…make no mention of the names of other</a:t>
            </a:r>
            <a:r>
              <a:rPr lang="en-US" b="1" i="1" dirty="0"/>
              <a:t> gods…”</a:t>
            </a:r>
            <a:endParaRPr lang="en-US" dirty="0"/>
          </a:p>
          <a:p>
            <a:r>
              <a:rPr lang="en-US" b="1" dirty="0"/>
              <a:t>Psalm 82:1, 6 </a:t>
            </a:r>
            <a:r>
              <a:rPr lang="en-US" i="1" dirty="0"/>
              <a:t>“</a:t>
            </a:r>
            <a:r>
              <a:rPr lang="en-US" b="1" i="1" dirty="0"/>
              <a:t>God</a:t>
            </a:r>
            <a:r>
              <a:rPr lang="en-US" i="1" dirty="0"/>
              <a:t> has taken his place in the divine council; in the midst of the </a:t>
            </a:r>
            <a:r>
              <a:rPr lang="en-US" b="1" i="1" dirty="0"/>
              <a:t>gods </a:t>
            </a:r>
            <a:r>
              <a:rPr lang="en-US" i="1" dirty="0"/>
              <a:t>he holds judgment…I said, ‘You are </a:t>
            </a:r>
            <a:r>
              <a:rPr lang="en-US" b="1" i="1" dirty="0"/>
              <a:t>gods</a:t>
            </a:r>
            <a:r>
              <a:rPr lang="en-US" b="1" i="1" dirty="0" smtClean="0"/>
              <a:t>…”</a:t>
            </a:r>
          </a:p>
          <a:p>
            <a:pPr lvl="1"/>
            <a:r>
              <a:rPr lang="en-US" dirty="0" smtClean="0"/>
              <a:t>These passages become nonsense if the term “god(s)” means exactly the same in each instance. But they are just as nonsensical if the term “god(s)” means sometime entirely different. </a:t>
            </a:r>
            <a:endParaRPr lang="en-US" dirty="0"/>
          </a:p>
          <a:p>
            <a:endParaRPr lang="en-US" dirty="0"/>
          </a:p>
        </p:txBody>
      </p:sp>
    </p:spTree>
    <p:extLst>
      <p:ext uri="{BB962C8B-B14F-4D97-AF65-F5344CB8AC3E}">
        <p14:creationId xmlns:p14="http://schemas.microsoft.com/office/powerpoint/2010/main" val="34965453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Examples </a:t>
            </a:r>
            <a:r>
              <a:rPr lang="en-US" b="1" dirty="0"/>
              <a:t>from </a:t>
            </a:r>
            <a:r>
              <a:rPr lang="en-US" b="1" dirty="0" smtClean="0"/>
              <a:t>Scripture (2)</a:t>
            </a:r>
            <a:endParaRPr lang="en-US" dirty="0"/>
          </a:p>
        </p:txBody>
      </p:sp>
      <p:sp>
        <p:nvSpPr>
          <p:cNvPr id="3" name="Content Placeholder 2"/>
          <p:cNvSpPr>
            <a:spLocks noGrp="1"/>
          </p:cNvSpPr>
          <p:nvPr>
            <p:ph idx="1"/>
          </p:nvPr>
        </p:nvSpPr>
        <p:spPr>
          <a:xfrm>
            <a:off x="914401" y="1998618"/>
            <a:ext cx="10140454" cy="3467728"/>
          </a:xfrm>
        </p:spPr>
        <p:txBody>
          <a:bodyPr/>
          <a:lstStyle/>
          <a:p>
            <a:r>
              <a:rPr lang="en-US" b="1" dirty="0" smtClean="0"/>
              <a:t>Genesis 3:7 </a:t>
            </a:r>
            <a:r>
              <a:rPr lang="en-US" i="1" dirty="0" smtClean="0"/>
              <a:t>“Then the eyes of both were opened, and they </a:t>
            </a:r>
            <a:r>
              <a:rPr lang="en-US" b="1" i="1" dirty="0" smtClean="0"/>
              <a:t>knew</a:t>
            </a:r>
            <a:r>
              <a:rPr lang="en-US" i="1" dirty="0" smtClean="0"/>
              <a:t> that they were naked.”</a:t>
            </a:r>
          </a:p>
          <a:p>
            <a:r>
              <a:rPr lang="en-US" b="1" dirty="0" smtClean="0"/>
              <a:t>Genesis 3:22 </a:t>
            </a:r>
            <a:r>
              <a:rPr lang="en-US" i="1" dirty="0" smtClean="0"/>
              <a:t>“Then the LORD God said, ‘Behold, the man has become like one of us in </a:t>
            </a:r>
            <a:r>
              <a:rPr lang="en-US" b="1" i="1" dirty="0" smtClean="0"/>
              <a:t>knowing </a:t>
            </a:r>
            <a:r>
              <a:rPr lang="en-US" i="1" dirty="0" smtClean="0"/>
              <a:t> good and evil…”</a:t>
            </a:r>
          </a:p>
          <a:p>
            <a:r>
              <a:rPr lang="en-US" b="1" dirty="0" smtClean="0"/>
              <a:t>Genesis 4:1 </a:t>
            </a:r>
            <a:r>
              <a:rPr lang="en-US" i="1" dirty="0" smtClean="0"/>
              <a:t>“Now Adam </a:t>
            </a:r>
            <a:r>
              <a:rPr lang="en-US" b="1" i="1" dirty="0" smtClean="0"/>
              <a:t>knew</a:t>
            </a:r>
            <a:r>
              <a:rPr lang="en-US" i="1" dirty="0" smtClean="0"/>
              <a:t> Eve his wife, and she conceived…”</a:t>
            </a:r>
          </a:p>
          <a:p>
            <a:r>
              <a:rPr lang="en-US" b="1" dirty="0" smtClean="0"/>
              <a:t>Jeremiah 1:5 </a:t>
            </a:r>
            <a:r>
              <a:rPr lang="en-US" i="1" dirty="0" smtClean="0"/>
              <a:t>“Before I formed you in the womb I </a:t>
            </a:r>
            <a:r>
              <a:rPr lang="en-US" b="1" i="1" dirty="0" smtClean="0"/>
              <a:t>knew </a:t>
            </a:r>
            <a:r>
              <a:rPr lang="en-US" i="1" dirty="0" smtClean="0"/>
              <a:t>you…”</a:t>
            </a:r>
          </a:p>
          <a:p>
            <a:r>
              <a:rPr lang="en-US" b="1" dirty="0" smtClean="0"/>
              <a:t>Psalm 139:1-6 </a:t>
            </a:r>
            <a:r>
              <a:rPr lang="en-US" i="1" dirty="0" smtClean="0"/>
              <a:t>“</a:t>
            </a:r>
            <a:r>
              <a:rPr lang="en-US" b="1" i="1" dirty="0" smtClean="0"/>
              <a:t>…known…know…acquainted…know…</a:t>
            </a:r>
            <a:r>
              <a:rPr lang="en-US" i="1" dirty="0" smtClean="0"/>
              <a:t>such </a:t>
            </a:r>
            <a:r>
              <a:rPr lang="en-US" b="1" i="1" dirty="0" smtClean="0"/>
              <a:t>knowledge</a:t>
            </a:r>
            <a:r>
              <a:rPr lang="en-US" i="1" dirty="0" smtClean="0"/>
              <a:t> is too wonderful for me; it is high; I cannot attain it.”</a:t>
            </a:r>
            <a:endParaRPr lang="en-US" b="1" dirty="0" smtClean="0"/>
          </a:p>
          <a:p>
            <a:endParaRPr lang="en-US" b="1" dirty="0"/>
          </a:p>
        </p:txBody>
      </p:sp>
    </p:spTree>
    <p:extLst>
      <p:ext uri="{BB962C8B-B14F-4D97-AF65-F5344CB8AC3E}">
        <p14:creationId xmlns:p14="http://schemas.microsoft.com/office/powerpoint/2010/main" val="3242272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Christianity distinguished</a:t>
            </a:r>
            <a:endParaRPr lang="en-US" dirty="0"/>
          </a:p>
        </p:txBody>
      </p:sp>
      <p:sp>
        <p:nvSpPr>
          <p:cNvPr id="3" name="Content Placeholder 2"/>
          <p:cNvSpPr>
            <a:spLocks noGrp="1"/>
          </p:cNvSpPr>
          <p:nvPr>
            <p:ph idx="1"/>
          </p:nvPr>
        </p:nvSpPr>
        <p:spPr/>
        <p:txBody>
          <a:bodyPr>
            <a:normAutofit/>
          </a:bodyPr>
          <a:lstStyle/>
          <a:p>
            <a:r>
              <a:rPr lang="en-US" sz="2400" b="1" i="1" dirty="0" smtClean="0"/>
              <a:t>Which </a:t>
            </a:r>
            <a:r>
              <a:rPr lang="en-US" sz="2400" dirty="0" smtClean="0"/>
              <a:t>God </a:t>
            </a:r>
            <a:r>
              <a:rPr lang="en-US" sz="2400" dirty="0"/>
              <a:t>we </a:t>
            </a:r>
            <a:r>
              <a:rPr lang="en-US" sz="2400" dirty="0" smtClean="0"/>
              <a:t>worship: </a:t>
            </a:r>
            <a:r>
              <a:rPr lang="en-US" sz="2400" b="1" i="1" dirty="0"/>
              <a:t>that</a:t>
            </a:r>
            <a:r>
              <a:rPr lang="en-US" sz="2400" dirty="0"/>
              <a:t> is the article of faith that stands before all others</a:t>
            </a:r>
            <a:r>
              <a:rPr lang="en-US" sz="2400" dirty="0" smtClean="0"/>
              <a:t>.</a:t>
            </a:r>
          </a:p>
          <a:p>
            <a:pPr lvl="1"/>
            <a:r>
              <a:rPr lang="en-US" dirty="0"/>
              <a:t>“What makes Christianity absolutely distinct (from every other religion/belief system) is the identity of our God.  </a:t>
            </a:r>
            <a:r>
              <a:rPr lang="en-US" b="1" i="1" dirty="0"/>
              <a:t>Which</a:t>
            </a:r>
            <a:r>
              <a:rPr lang="en-US" i="1" dirty="0"/>
              <a:t> </a:t>
            </a:r>
            <a:r>
              <a:rPr lang="en-US" dirty="0"/>
              <a:t>God we worship: </a:t>
            </a:r>
            <a:r>
              <a:rPr lang="en-US" b="1" i="1" dirty="0"/>
              <a:t>that</a:t>
            </a:r>
            <a:r>
              <a:rPr lang="en-US" dirty="0"/>
              <a:t> is the article of faith that stands before all others.” (pg.15) </a:t>
            </a:r>
            <a:endParaRPr lang="en-US" dirty="0" smtClean="0"/>
          </a:p>
          <a:p>
            <a:pPr lvl="1"/>
            <a:r>
              <a:rPr lang="en-US" dirty="0" smtClean="0"/>
              <a:t> Quote from </a:t>
            </a:r>
            <a:r>
              <a:rPr lang="en-US" dirty="0"/>
              <a:t>Michael Reeves in his </a:t>
            </a:r>
            <a:r>
              <a:rPr lang="en-US" b="1" i="1" dirty="0"/>
              <a:t>Delighting in the Trinity</a:t>
            </a:r>
            <a:r>
              <a:rPr lang="en-US" i="1" dirty="0"/>
              <a:t>. </a:t>
            </a:r>
            <a:endParaRPr lang="en-US" i="1" dirty="0" smtClean="0"/>
          </a:p>
          <a:p>
            <a:pPr lvl="1"/>
            <a:r>
              <a:rPr lang="en-US" dirty="0" smtClean="0"/>
              <a:t>His book is an introduction to the topic, hopefully promoting further study.</a:t>
            </a:r>
            <a:endParaRPr lang="en-US" dirty="0"/>
          </a:p>
        </p:txBody>
      </p:sp>
    </p:spTree>
    <p:extLst>
      <p:ext uri="{BB962C8B-B14F-4D97-AF65-F5344CB8AC3E}">
        <p14:creationId xmlns:p14="http://schemas.microsoft.com/office/powerpoint/2010/main" val="282897125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Scriptural examples</a:t>
            </a:r>
            <a:endParaRPr lang="en-US" dirty="0"/>
          </a:p>
        </p:txBody>
      </p:sp>
      <p:sp>
        <p:nvSpPr>
          <p:cNvPr id="3" name="Content Placeholder 2"/>
          <p:cNvSpPr>
            <a:spLocks noGrp="1"/>
          </p:cNvSpPr>
          <p:nvPr>
            <p:ph idx="1"/>
          </p:nvPr>
        </p:nvSpPr>
        <p:spPr/>
        <p:txBody>
          <a:bodyPr>
            <a:normAutofit lnSpcReduction="10000"/>
          </a:bodyPr>
          <a:lstStyle/>
          <a:p>
            <a:r>
              <a:rPr lang="en-US" dirty="0" smtClean="0"/>
              <a:t>When we read descriptions </a:t>
            </a:r>
            <a:r>
              <a:rPr lang="en-US" b="1" dirty="0" smtClean="0"/>
              <a:t>of God</a:t>
            </a:r>
            <a:r>
              <a:rPr lang="en-US" dirty="0" smtClean="0"/>
              <a:t> in Scripture we must remember that they are analogous not univocal descriptions. Here are some examples of how these analogies are utilized. First, some indirect analogies:</a:t>
            </a:r>
          </a:p>
          <a:p>
            <a:pPr lvl="1"/>
            <a:r>
              <a:rPr lang="en-US" dirty="0" smtClean="0"/>
              <a:t>Anthropomorphism: ascribing human characteristics to non-human entities; in this case to God. </a:t>
            </a:r>
          </a:p>
          <a:p>
            <a:pPr lvl="2"/>
            <a:r>
              <a:rPr lang="en-US" b="1" dirty="0" smtClean="0"/>
              <a:t>2 Chronicles 16:9 </a:t>
            </a:r>
            <a:r>
              <a:rPr lang="en-US" i="1" dirty="0" smtClean="0"/>
              <a:t>“For the </a:t>
            </a:r>
            <a:r>
              <a:rPr lang="en-US" b="1" i="1" dirty="0" smtClean="0"/>
              <a:t>eyes</a:t>
            </a:r>
            <a:r>
              <a:rPr lang="en-US" i="1" dirty="0" smtClean="0"/>
              <a:t> of the LORD run to and fro throughout the whole earth, to give strong support to those whose heart is blameless toward him.”</a:t>
            </a:r>
            <a:endParaRPr lang="en-US" b="1" dirty="0" smtClean="0"/>
          </a:p>
          <a:p>
            <a:pPr lvl="1"/>
            <a:r>
              <a:rPr lang="en-US" dirty="0" smtClean="0"/>
              <a:t>Metaphor: a </a:t>
            </a:r>
            <a:r>
              <a:rPr lang="en-US" dirty="0"/>
              <a:t>figure of speech in which a word or phrase is applied to an object or action to which it is not literally </a:t>
            </a:r>
            <a:r>
              <a:rPr lang="en-US" dirty="0" smtClean="0"/>
              <a:t>applicable. </a:t>
            </a:r>
          </a:p>
          <a:p>
            <a:pPr lvl="2"/>
            <a:r>
              <a:rPr lang="en-US" b="1" dirty="0" smtClean="0"/>
              <a:t>Isaiah 25:8 </a:t>
            </a:r>
            <a:r>
              <a:rPr lang="en-US" i="1" dirty="0" smtClean="0"/>
              <a:t>“He will </a:t>
            </a:r>
            <a:r>
              <a:rPr lang="en-US" b="1" i="1" dirty="0" smtClean="0"/>
              <a:t>swallow up</a:t>
            </a:r>
            <a:r>
              <a:rPr lang="en-US" i="1" dirty="0" smtClean="0"/>
              <a:t> death forever; and the LORD God will </a:t>
            </a:r>
            <a:r>
              <a:rPr lang="en-US" b="1" i="1" dirty="0" smtClean="0"/>
              <a:t>wipe away</a:t>
            </a:r>
            <a:r>
              <a:rPr lang="en-US" i="1" dirty="0" smtClean="0"/>
              <a:t> tears from all faces.”</a:t>
            </a:r>
            <a:endParaRPr lang="en-US" b="1" dirty="0" smtClean="0"/>
          </a:p>
          <a:p>
            <a:pPr lvl="1"/>
            <a:endParaRPr lang="en-US" dirty="0"/>
          </a:p>
        </p:txBody>
      </p:sp>
    </p:spTree>
    <p:extLst>
      <p:ext uri="{BB962C8B-B14F-4D97-AF65-F5344CB8AC3E}">
        <p14:creationId xmlns:p14="http://schemas.microsoft.com/office/powerpoint/2010/main" val="27918485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Analogous word or concept</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b="1" dirty="0" smtClean="0"/>
              <a:t>Righteous:</a:t>
            </a:r>
          </a:p>
          <a:p>
            <a:pPr lvl="1"/>
            <a:r>
              <a:rPr lang="en-US" b="1" dirty="0" smtClean="0"/>
              <a:t>Genesis 6:9 </a:t>
            </a:r>
            <a:r>
              <a:rPr lang="en-US" i="1" dirty="0" smtClean="0"/>
              <a:t>“…Noah was a </a:t>
            </a:r>
            <a:r>
              <a:rPr lang="en-US" b="1" i="1" dirty="0" smtClean="0"/>
              <a:t>righteous</a:t>
            </a:r>
            <a:r>
              <a:rPr lang="en-US" i="1" dirty="0" smtClean="0"/>
              <a:t> man, blameless in his time…”</a:t>
            </a:r>
          </a:p>
          <a:p>
            <a:pPr lvl="1"/>
            <a:r>
              <a:rPr lang="en-US" b="1" dirty="0" smtClean="0"/>
              <a:t>Job 1:8 </a:t>
            </a:r>
            <a:r>
              <a:rPr lang="en-US" i="1" dirty="0" smtClean="0"/>
              <a:t>“…Have you considered my servant Job? …a blameless and </a:t>
            </a:r>
            <a:r>
              <a:rPr lang="en-US" b="1" i="1" dirty="0" smtClean="0"/>
              <a:t>upright</a:t>
            </a:r>
            <a:r>
              <a:rPr lang="en-US" i="1" dirty="0" smtClean="0"/>
              <a:t> man…”</a:t>
            </a:r>
          </a:p>
          <a:p>
            <a:pPr lvl="1"/>
            <a:r>
              <a:rPr lang="en-US" b="1" dirty="0" smtClean="0"/>
              <a:t>Daniel 6:4 </a:t>
            </a:r>
            <a:r>
              <a:rPr lang="en-US" i="1" dirty="0" smtClean="0"/>
              <a:t>“Daniel…was faithful, and no negligence or corruption was to be found in him.”</a:t>
            </a:r>
            <a:endParaRPr lang="en-US" dirty="0" smtClean="0"/>
          </a:p>
          <a:p>
            <a:pPr lvl="1"/>
            <a:r>
              <a:rPr lang="en-US" b="1" dirty="0" smtClean="0"/>
              <a:t>Acts 10:22 </a:t>
            </a:r>
            <a:r>
              <a:rPr lang="en-US" i="1" dirty="0" smtClean="0"/>
              <a:t>“Cornelius, a centurion, a </a:t>
            </a:r>
            <a:r>
              <a:rPr lang="en-US" b="1" i="1" dirty="0" smtClean="0"/>
              <a:t>righteous</a:t>
            </a:r>
            <a:r>
              <a:rPr lang="en-US" i="1" dirty="0" smtClean="0"/>
              <a:t> and God-fearing man…”</a:t>
            </a:r>
          </a:p>
          <a:p>
            <a:pPr lvl="1"/>
            <a:r>
              <a:rPr lang="en-US" b="1" dirty="0" smtClean="0"/>
              <a:t>Psalm 145:17 </a:t>
            </a:r>
            <a:r>
              <a:rPr lang="en-US" i="1" dirty="0" smtClean="0"/>
              <a:t>“The LORD is </a:t>
            </a:r>
            <a:r>
              <a:rPr lang="en-US" b="1" i="1" dirty="0" smtClean="0"/>
              <a:t>righteous</a:t>
            </a:r>
            <a:r>
              <a:rPr lang="en-US" i="1" dirty="0" smtClean="0"/>
              <a:t> in all his ways…”</a:t>
            </a:r>
          </a:p>
          <a:p>
            <a:pPr lvl="1"/>
            <a:r>
              <a:rPr lang="en-US" b="1" dirty="0" smtClean="0"/>
              <a:t>Psalm 143:2 </a:t>
            </a:r>
            <a:r>
              <a:rPr lang="en-US" i="1" dirty="0" smtClean="0"/>
              <a:t>“For in Your sight no man living is </a:t>
            </a:r>
            <a:r>
              <a:rPr lang="en-US" b="1" i="1" dirty="0" smtClean="0"/>
              <a:t>righteous.”</a:t>
            </a:r>
            <a:endParaRPr lang="en-US" b="1" dirty="0" smtClean="0"/>
          </a:p>
        </p:txBody>
      </p:sp>
    </p:spTree>
    <p:extLst>
      <p:ext uri="{BB962C8B-B14F-4D97-AF65-F5344CB8AC3E}">
        <p14:creationId xmlns:p14="http://schemas.microsoft.com/office/powerpoint/2010/main" val="5448350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Analogous (2)</a:t>
            </a:r>
            <a:endParaRPr lang="en-US" dirty="0"/>
          </a:p>
        </p:txBody>
      </p:sp>
      <p:sp>
        <p:nvSpPr>
          <p:cNvPr id="3" name="Content Placeholder 2"/>
          <p:cNvSpPr>
            <a:spLocks noGrp="1"/>
          </p:cNvSpPr>
          <p:nvPr>
            <p:ph idx="1"/>
          </p:nvPr>
        </p:nvSpPr>
        <p:spPr/>
        <p:txBody>
          <a:bodyPr>
            <a:normAutofit lnSpcReduction="10000"/>
          </a:bodyPr>
          <a:lstStyle/>
          <a:p>
            <a:r>
              <a:rPr lang="en-US" b="1" dirty="0" smtClean="0"/>
              <a:t>Son of God:</a:t>
            </a:r>
          </a:p>
          <a:p>
            <a:pPr lvl="1"/>
            <a:r>
              <a:rPr lang="en-US" i="1" dirty="0" smtClean="0"/>
              <a:t>“Adam, the </a:t>
            </a:r>
            <a:r>
              <a:rPr lang="en-US" b="1" i="1" dirty="0" smtClean="0"/>
              <a:t>son of God.” </a:t>
            </a:r>
            <a:r>
              <a:rPr lang="en-US" dirty="0" smtClean="0"/>
              <a:t> (Luke 3:38)</a:t>
            </a:r>
          </a:p>
          <a:p>
            <a:pPr lvl="1"/>
            <a:r>
              <a:rPr lang="en-US" i="1" dirty="0" smtClean="0"/>
              <a:t>“Nephilim…when the </a:t>
            </a:r>
            <a:r>
              <a:rPr lang="en-US" b="1" i="1" dirty="0" smtClean="0"/>
              <a:t>sons of God</a:t>
            </a:r>
            <a:r>
              <a:rPr lang="en-US" i="1" dirty="0"/>
              <a:t> </a:t>
            </a:r>
            <a:r>
              <a:rPr lang="en-US" i="1" dirty="0" smtClean="0"/>
              <a:t>came into the daughters of men and they bore children to them.” </a:t>
            </a:r>
            <a:r>
              <a:rPr lang="en-US" dirty="0" smtClean="0"/>
              <a:t>(Genesis 6:4)</a:t>
            </a:r>
          </a:p>
          <a:p>
            <a:pPr lvl="1"/>
            <a:r>
              <a:rPr lang="en-US" i="1" dirty="0" smtClean="0"/>
              <a:t>“…the </a:t>
            </a:r>
            <a:r>
              <a:rPr lang="en-US" b="1" i="1" dirty="0" smtClean="0"/>
              <a:t>sons of God</a:t>
            </a:r>
            <a:r>
              <a:rPr lang="en-US" i="1" dirty="0" smtClean="0"/>
              <a:t> came to present themselves before the LORD…” </a:t>
            </a:r>
            <a:r>
              <a:rPr lang="en-US" dirty="0" smtClean="0"/>
              <a:t>(Job 1:6)</a:t>
            </a:r>
          </a:p>
          <a:p>
            <a:pPr lvl="1"/>
            <a:r>
              <a:rPr lang="en-US" i="1" dirty="0" smtClean="0"/>
              <a:t>“…He said to Me, ‘You are my </a:t>
            </a:r>
            <a:r>
              <a:rPr lang="en-US" b="1" i="1" dirty="0" smtClean="0"/>
              <a:t>Son, </a:t>
            </a:r>
            <a:r>
              <a:rPr lang="en-US" i="1" dirty="0" smtClean="0"/>
              <a:t>Today I have begotten you.” </a:t>
            </a:r>
            <a:r>
              <a:rPr lang="en-US" dirty="0" smtClean="0"/>
              <a:t>(Psalm 2:7)</a:t>
            </a:r>
          </a:p>
          <a:p>
            <a:pPr lvl="1"/>
            <a:r>
              <a:rPr lang="en-US" i="1" dirty="0" smtClean="0"/>
              <a:t>“…to them He gave to right to become </a:t>
            </a:r>
            <a:r>
              <a:rPr lang="en-US" b="1" i="1" dirty="0" smtClean="0"/>
              <a:t>children of God</a:t>
            </a:r>
            <a:r>
              <a:rPr lang="en-US" i="1" dirty="0" smtClean="0"/>
              <a:t>…but you have received a spirit of adoption as </a:t>
            </a:r>
            <a:r>
              <a:rPr lang="en-US" b="1" i="1" dirty="0" smtClean="0"/>
              <a:t>sons</a:t>
            </a:r>
            <a:r>
              <a:rPr lang="en-US" i="1" dirty="0" smtClean="0"/>
              <a:t> by which we cry out, ‘Abba! Father!’” </a:t>
            </a:r>
            <a:r>
              <a:rPr lang="en-US" dirty="0" smtClean="0"/>
              <a:t>(John 1:12…Romans 8:15)</a:t>
            </a:r>
          </a:p>
          <a:p>
            <a:pPr lvl="1"/>
            <a:r>
              <a:rPr lang="en-US" i="1" dirty="0" smtClean="0"/>
              <a:t>“…He gave His </a:t>
            </a:r>
            <a:r>
              <a:rPr lang="en-US" b="1" i="1" u="sng" dirty="0" smtClean="0"/>
              <a:t>only</a:t>
            </a:r>
            <a:r>
              <a:rPr lang="en-US" b="1" i="1" dirty="0" smtClean="0"/>
              <a:t> begotten Son…</a:t>
            </a:r>
            <a:r>
              <a:rPr lang="en-US" i="1" dirty="0" smtClean="0"/>
              <a:t>” (John 3:16)</a:t>
            </a:r>
            <a:endParaRPr lang="en-US" i="1" dirty="0"/>
          </a:p>
        </p:txBody>
      </p:sp>
    </p:spTree>
    <p:extLst>
      <p:ext uri="{BB962C8B-B14F-4D97-AF65-F5344CB8AC3E}">
        <p14:creationId xmlns:p14="http://schemas.microsoft.com/office/powerpoint/2010/main" val="33423646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Theological language:</a:t>
            </a:r>
            <a:br>
              <a:rPr lang="en-US" dirty="0" smtClean="0"/>
            </a:br>
            <a:r>
              <a:rPr lang="en-US" dirty="0"/>
              <a:t>	</a:t>
            </a:r>
            <a:r>
              <a:rPr lang="en-US" dirty="0" smtClean="0"/>
              <a:t>	   One God in Three </a:t>
            </a:r>
            <a:r>
              <a:rPr lang="en-US" b="1" i="1" dirty="0" smtClean="0"/>
              <a:t>Persons</a:t>
            </a:r>
            <a:br>
              <a:rPr lang="en-US" b="1" i="1" dirty="0" smtClean="0"/>
            </a:br>
            <a:r>
              <a:rPr lang="en-US" b="1" i="1" dirty="0"/>
              <a:t>	</a:t>
            </a:r>
            <a:r>
              <a:rPr lang="en-US" b="1" i="1"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a:t>“…when you ask, ‘Three what?”, </a:t>
            </a:r>
            <a:r>
              <a:rPr lang="en-US" b="1" dirty="0"/>
              <a:t>human speech labors under a great dearth of words</a:t>
            </a:r>
            <a:r>
              <a:rPr lang="en-US" dirty="0"/>
              <a:t>. So we say three </a:t>
            </a:r>
            <a:r>
              <a:rPr lang="en-US" b="1" i="1" dirty="0"/>
              <a:t>persons</a:t>
            </a:r>
            <a:r>
              <a:rPr lang="en-US" i="1" dirty="0"/>
              <a:t>, </a:t>
            </a:r>
            <a:r>
              <a:rPr lang="en-US" dirty="0"/>
              <a:t>not in order to say </a:t>
            </a:r>
            <a:r>
              <a:rPr lang="en-US" i="1" dirty="0"/>
              <a:t>precisely</a:t>
            </a:r>
            <a:r>
              <a:rPr lang="en-US" dirty="0"/>
              <a:t>, but in order not be reduced to silence.</a:t>
            </a:r>
          </a:p>
          <a:p>
            <a:r>
              <a:rPr lang="en-US" dirty="0"/>
              <a:t>…So when the question is asked, ‘Three what?” we apply ourselves to finding some name of species or genus which will comprise these three, and no such name occurs to our minds, because </a:t>
            </a:r>
            <a:r>
              <a:rPr lang="en-US" b="1" i="1" dirty="0"/>
              <a:t>the total transcendence of the Godhead quite surpasses the capacity of ordinary speech</a:t>
            </a:r>
            <a:r>
              <a:rPr lang="en-US" dirty="0"/>
              <a:t>. God can be thought about more truly than he can be talked about, and he is more truly than he can be thought about.” (Augustine </a:t>
            </a:r>
            <a:r>
              <a:rPr lang="en-US" i="1" dirty="0"/>
              <a:t>The Trinity</a:t>
            </a:r>
            <a:r>
              <a:rPr lang="en-US" dirty="0"/>
              <a:t>, pg. 196, 224-225)</a:t>
            </a:r>
          </a:p>
          <a:p>
            <a:endParaRPr lang="en-US" dirty="0"/>
          </a:p>
        </p:txBody>
      </p:sp>
    </p:spTree>
    <p:extLst>
      <p:ext uri="{BB962C8B-B14F-4D97-AF65-F5344CB8AC3E}">
        <p14:creationId xmlns:p14="http://schemas.microsoft.com/office/powerpoint/2010/main" val="9851954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i="1" dirty="0" smtClean="0"/>
              <a:t>Person</a:t>
            </a:r>
            <a:r>
              <a:rPr lang="en-US" dirty="0" smtClean="0"/>
              <a:t> as Analogy</a:t>
            </a:r>
            <a:endParaRPr lang="en-US" dirty="0"/>
          </a:p>
        </p:txBody>
      </p:sp>
      <p:sp>
        <p:nvSpPr>
          <p:cNvPr id="3" name="Content Placeholder 2"/>
          <p:cNvSpPr>
            <a:spLocks noGrp="1"/>
          </p:cNvSpPr>
          <p:nvPr>
            <p:ph idx="1"/>
          </p:nvPr>
        </p:nvSpPr>
        <p:spPr/>
        <p:txBody>
          <a:bodyPr/>
          <a:lstStyle/>
          <a:p>
            <a:r>
              <a:rPr lang="en-US" dirty="0" smtClean="0"/>
              <a:t>We use the term </a:t>
            </a:r>
            <a:r>
              <a:rPr lang="en-US" i="1" dirty="0" smtClean="0"/>
              <a:t>person</a:t>
            </a:r>
            <a:r>
              <a:rPr lang="en-US" dirty="0" smtClean="0"/>
              <a:t>, not in a univocal sense, but in an analogical sense.</a:t>
            </a:r>
          </a:p>
          <a:p>
            <a:pPr lvl="1"/>
            <a:r>
              <a:rPr lang="en-US" dirty="0" smtClean="0"/>
              <a:t>In other words, the term</a:t>
            </a:r>
            <a:r>
              <a:rPr lang="en-US" i="1" dirty="0" smtClean="0"/>
              <a:t> person</a:t>
            </a:r>
            <a:r>
              <a:rPr lang="en-US" dirty="0" smtClean="0"/>
              <a:t> when used of God is not identical to the term </a:t>
            </a:r>
            <a:r>
              <a:rPr lang="en-US" i="1" dirty="0" smtClean="0"/>
              <a:t>person</a:t>
            </a:r>
            <a:r>
              <a:rPr lang="en-US" dirty="0" smtClean="0"/>
              <a:t> of a human being.</a:t>
            </a:r>
          </a:p>
          <a:p>
            <a:r>
              <a:rPr lang="en-US" dirty="0"/>
              <a:t>Admittedly, writes Michael Horton, the term </a:t>
            </a:r>
            <a:r>
              <a:rPr lang="en-US" i="1" dirty="0"/>
              <a:t>person</a:t>
            </a:r>
            <a:r>
              <a:rPr lang="en-US" dirty="0"/>
              <a:t> has problems—as all analogies do, particularly when they are predicated on the divine mystery.</a:t>
            </a:r>
          </a:p>
          <a:p>
            <a:r>
              <a:rPr lang="en-US" b="1" dirty="0" smtClean="0"/>
              <a:t>What </a:t>
            </a:r>
            <a:r>
              <a:rPr lang="en-US" dirty="0" smtClean="0"/>
              <a:t>vs. </a:t>
            </a:r>
            <a:r>
              <a:rPr lang="en-US" b="1" dirty="0" smtClean="0"/>
              <a:t>Who</a:t>
            </a:r>
          </a:p>
          <a:p>
            <a:pPr lvl="1"/>
            <a:r>
              <a:rPr lang="en-US" dirty="0" smtClean="0"/>
              <a:t>The What of God is His very essence. </a:t>
            </a:r>
            <a:r>
              <a:rPr lang="en-US" dirty="0"/>
              <a:t> </a:t>
            </a:r>
            <a:r>
              <a:rPr lang="en-US" dirty="0" smtClean="0"/>
              <a:t>An oak is a tree, we are humans and God is God!</a:t>
            </a:r>
          </a:p>
          <a:p>
            <a:pPr lvl="1"/>
            <a:r>
              <a:rPr lang="en-US" dirty="0" smtClean="0"/>
              <a:t>The Who of God has to do with identity, not so much as attributes.</a:t>
            </a:r>
            <a:endParaRPr lang="en-US" dirty="0"/>
          </a:p>
        </p:txBody>
      </p:sp>
    </p:spTree>
    <p:extLst>
      <p:ext uri="{BB962C8B-B14F-4D97-AF65-F5344CB8AC3E}">
        <p14:creationId xmlns:p14="http://schemas.microsoft.com/office/powerpoint/2010/main" val="28881167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Foundation:</a:t>
            </a:r>
            <a:br>
              <a:rPr lang="en-US" dirty="0" smtClean="0"/>
            </a:br>
            <a:r>
              <a:rPr lang="en-US" dirty="0"/>
              <a:t>	</a:t>
            </a:r>
            <a:r>
              <a:rPr lang="en-US" dirty="0" smtClean="0"/>
              <a:t>	There is only one God!</a:t>
            </a:r>
            <a:endParaRPr lang="en-US" dirty="0"/>
          </a:p>
        </p:txBody>
      </p:sp>
      <p:sp>
        <p:nvSpPr>
          <p:cNvPr id="3" name="Content Placeholder 2"/>
          <p:cNvSpPr>
            <a:spLocks noGrp="1"/>
          </p:cNvSpPr>
          <p:nvPr>
            <p:ph idx="1"/>
          </p:nvPr>
        </p:nvSpPr>
        <p:spPr/>
        <p:txBody>
          <a:bodyPr/>
          <a:lstStyle/>
          <a:p>
            <a:r>
              <a:rPr lang="en-US" b="1" dirty="0"/>
              <a:t>Deuteronomy 6:4 </a:t>
            </a:r>
            <a:r>
              <a:rPr lang="en-US" i="1" dirty="0"/>
              <a:t>“Hear, O Israel: The LORD our God, the LORD is one.”</a:t>
            </a:r>
            <a:endParaRPr lang="en-US" dirty="0"/>
          </a:p>
          <a:p>
            <a:r>
              <a:rPr lang="en-US" dirty="0"/>
              <a:t>How much clearer can it be? The basis for all other commandments clearly states that the LORD is one. </a:t>
            </a:r>
          </a:p>
        </p:txBody>
      </p:sp>
    </p:spTree>
    <p:extLst>
      <p:ext uri="{BB962C8B-B14F-4D97-AF65-F5344CB8AC3E}">
        <p14:creationId xmlns:p14="http://schemas.microsoft.com/office/powerpoint/2010/main" val="13726695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There is only one God! (2)</a:t>
            </a:r>
            <a:endParaRPr lang="en-US" dirty="0"/>
          </a:p>
        </p:txBody>
      </p:sp>
      <p:sp>
        <p:nvSpPr>
          <p:cNvPr id="3" name="Content Placeholder 2"/>
          <p:cNvSpPr>
            <a:spLocks noGrp="1"/>
          </p:cNvSpPr>
          <p:nvPr>
            <p:ph idx="1"/>
          </p:nvPr>
        </p:nvSpPr>
        <p:spPr/>
        <p:txBody>
          <a:bodyPr/>
          <a:lstStyle/>
          <a:p>
            <a:r>
              <a:rPr lang="en-US" b="1" dirty="0" smtClean="0"/>
              <a:t>Isaiah 43:10 </a:t>
            </a:r>
            <a:r>
              <a:rPr lang="en-US" i="1" dirty="0" smtClean="0"/>
              <a:t>“…before me no </a:t>
            </a:r>
            <a:r>
              <a:rPr lang="en-US" b="1" i="1" dirty="0" smtClean="0"/>
              <a:t>god</a:t>
            </a:r>
            <a:r>
              <a:rPr lang="en-US" i="1" dirty="0" smtClean="0"/>
              <a:t> was formed, nor shall there be any after me.”</a:t>
            </a:r>
          </a:p>
          <a:p>
            <a:r>
              <a:rPr lang="en-US" b="1" dirty="0" smtClean="0"/>
              <a:t>Isaiah 44:6 </a:t>
            </a:r>
            <a:r>
              <a:rPr lang="en-US" i="1" dirty="0" smtClean="0"/>
              <a:t>“…I am the first and I am the last; besides me there is no </a:t>
            </a:r>
            <a:r>
              <a:rPr lang="en-US" b="1" i="1" dirty="0" smtClean="0"/>
              <a:t>god.”</a:t>
            </a:r>
          </a:p>
          <a:p>
            <a:r>
              <a:rPr lang="en-US" b="1" dirty="0" smtClean="0"/>
              <a:t>Isaiah 45:22 </a:t>
            </a:r>
            <a:r>
              <a:rPr lang="en-US" i="1" dirty="0" smtClean="0"/>
              <a:t>“Turn to me and be saved, all the ends of the earth! For I am </a:t>
            </a:r>
            <a:r>
              <a:rPr lang="en-US" b="1" i="1" dirty="0" smtClean="0"/>
              <a:t>God</a:t>
            </a:r>
            <a:r>
              <a:rPr lang="en-US" i="1" dirty="0" smtClean="0"/>
              <a:t>, and there is no other.”</a:t>
            </a:r>
          </a:p>
          <a:p>
            <a:r>
              <a:rPr lang="en-US" b="1" dirty="0" smtClean="0"/>
              <a:t>Isaiah 46:9 </a:t>
            </a:r>
            <a:r>
              <a:rPr lang="en-US" i="1" dirty="0" smtClean="0"/>
              <a:t>“…for I am </a:t>
            </a:r>
            <a:r>
              <a:rPr lang="en-US" b="1" i="1" dirty="0" smtClean="0"/>
              <a:t>God</a:t>
            </a:r>
            <a:r>
              <a:rPr lang="en-US" i="1" dirty="0" smtClean="0"/>
              <a:t>, and there is no other; I am </a:t>
            </a:r>
            <a:r>
              <a:rPr lang="en-US" b="1" i="1" dirty="0" smtClean="0"/>
              <a:t>God, </a:t>
            </a:r>
            <a:r>
              <a:rPr lang="en-US" i="1" dirty="0" smtClean="0"/>
              <a:t>and there is none like me.”</a:t>
            </a:r>
          </a:p>
          <a:p>
            <a:r>
              <a:rPr lang="en-US" b="1" dirty="0" smtClean="0"/>
              <a:t>1 Corinthians 8:4 </a:t>
            </a:r>
            <a:r>
              <a:rPr lang="en-US" i="1" dirty="0" smtClean="0"/>
              <a:t>“…an idol has no real existence, and that there is no </a:t>
            </a:r>
            <a:r>
              <a:rPr lang="en-US" b="1" i="1" dirty="0" smtClean="0"/>
              <a:t>God</a:t>
            </a:r>
            <a:r>
              <a:rPr lang="en-US" i="1" dirty="0" smtClean="0"/>
              <a:t> but one.”</a:t>
            </a:r>
            <a:endParaRPr lang="en-US" b="1" dirty="0"/>
          </a:p>
        </p:txBody>
      </p:sp>
    </p:spTree>
    <p:extLst>
      <p:ext uri="{BB962C8B-B14F-4D97-AF65-F5344CB8AC3E}">
        <p14:creationId xmlns:p14="http://schemas.microsoft.com/office/powerpoint/2010/main" val="29395383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What </a:t>
            </a:r>
            <a:r>
              <a:rPr lang="en-US" b="1" i="1" dirty="0" smtClean="0"/>
              <a:t>one</a:t>
            </a:r>
            <a:r>
              <a:rPr lang="en-US" dirty="0" smtClean="0"/>
              <a:t> is not!</a:t>
            </a:r>
            <a:endParaRPr lang="en-US" dirty="0"/>
          </a:p>
        </p:txBody>
      </p:sp>
      <p:sp>
        <p:nvSpPr>
          <p:cNvPr id="3" name="Content Placeholder 2"/>
          <p:cNvSpPr>
            <a:spLocks noGrp="1"/>
          </p:cNvSpPr>
          <p:nvPr>
            <p:ph idx="1"/>
          </p:nvPr>
        </p:nvSpPr>
        <p:spPr/>
        <p:txBody>
          <a:bodyPr/>
          <a:lstStyle/>
          <a:p>
            <a:r>
              <a:rPr lang="en-US" sz="2400" b="1" dirty="0"/>
              <a:t>Deuteronomy 6:4 </a:t>
            </a:r>
            <a:r>
              <a:rPr lang="en-US" sz="2400" i="1" dirty="0"/>
              <a:t>“Hear, O Israel: The LORD our God, the LORD is </a:t>
            </a:r>
            <a:r>
              <a:rPr lang="en-US" sz="2400" b="1" i="1" u="sng" dirty="0"/>
              <a:t>one</a:t>
            </a:r>
            <a:r>
              <a:rPr lang="en-US" sz="2400" i="1" dirty="0" smtClean="0"/>
              <a:t>.”</a:t>
            </a:r>
          </a:p>
          <a:p>
            <a:r>
              <a:rPr lang="en-US" sz="2400" dirty="0"/>
              <a:t>The word translated “one” hear is the Hebrew word, </a:t>
            </a:r>
            <a:r>
              <a:rPr lang="en-US" sz="2400" b="1" i="1" dirty="0" err="1"/>
              <a:t>echad</a:t>
            </a:r>
            <a:r>
              <a:rPr lang="en-US" sz="2400" i="1" dirty="0"/>
              <a:t>.</a:t>
            </a:r>
            <a:r>
              <a:rPr lang="en-US" sz="2400" dirty="0"/>
              <a:t> </a:t>
            </a:r>
            <a:endParaRPr lang="en-US" sz="2400" dirty="0" smtClean="0"/>
          </a:p>
          <a:p>
            <a:r>
              <a:rPr lang="en-US" sz="2400" dirty="0" smtClean="0"/>
              <a:t>This </a:t>
            </a:r>
            <a:r>
              <a:rPr lang="en-US" sz="2400" dirty="0"/>
              <a:t>is the same Hebrew term as in Genesis 2:24. </a:t>
            </a:r>
            <a:r>
              <a:rPr lang="en-US" sz="2400" i="1" dirty="0"/>
              <a:t>“Therefore a man shall leave his father and his mother and hold fast to his wife, and they shall become </a:t>
            </a:r>
            <a:r>
              <a:rPr lang="en-US" sz="2400" b="1" i="1" dirty="0"/>
              <a:t>one</a:t>
            </a:r>
            <a:r>
              <a:rPr lang="en-US" sz="2400" i="1" dirty="0"/>
              <a:t> flesh</a:t>
            </a:r>
            <a:r>
              <a:rPr lang="en-US" sz="2400" i="1" dirty="0" smtClean="0"/>
              <a:t>.”</a:t>
            </a:r>
            <a:endParaRPr lang="en-US" sz="2400" dirty="0"/>
          </a:p>
          <a:p>
            <a:pPr lvl="1"/>
            <a:r>
              <a:rPr lang="en-US" sz="2400" dirty="0" smtClean="0"/>
              <a:t>i.e. </a:t>
            </a:r>
            <a:r>
              <a:rPr lang="en-US" sz="2400" dirty="0"/>
              <a:t> </a:t>
            </a:r>
            <a:r>
              <a:rPr lang="en-US" sz="2400" dirty="0" smtClean="0"/>
              <a:t>A plurality of one!</a:t>
            </a:r>
            <a:endParaRPr lang="en-US" sz="2400" dirty="0"/>
          </a:p>
          <a:p>
            <a:endParaRPr lang="en-US" dirty="0"/>
          </a:p>
        </p:txBody>
      </p:sp>
    </p:spTree>
    <p:extLst>
      <p:ext uri="{BB962C8B-B14F-4D97-AF65-F5344CB8AC3E}">
        <p14:creationId xmlns:p14="http://schemas.microsoft.com/office/powerpoint/2010/main" val="31600552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Plurality of One</a:t>
            </a:r>
            <a:endParaRPr lang="en-US" dirty="0"/>
          </a:p>
        </p:txBody>
      </p:sp>
      <p:sp>
        <p:nvSpPr>
          <p:cNvPr id="3" name="Content Placeholder 2"/>
          <p:cNvSpPr>
            <a:spLocks noGrp="1"/>
          </p:cNvSpPr>
          <p:nvPr>
            <p:ph idx="1"/>
          </p:nvPr>
        </p:nvSpPr>
        <p:spPr/>
        <p:txBody>
          <a:bodyPr/>
          <a:lstStyle/>
          <a:p>
            <a:pPr lvl="0"/>
            <a:r>
              <a:rPr lang="en-US" dirty="0"/>
              <a:t>First, we see that this word translated as one, actually represents a plurality of one, not a singularity. </a:t>
            </a:r>
            <a:endParaRPr lang="en-US" dirty="0" smtClean="0"/>
          </a:p>
          <a:p>
            <a:pPr lvl="0"/>
            <a:r>
              <a:rPr lang="en-US" dirty="0" smtClean="0"/>
              <a:t>If </a:t>
            </a:r>
            <a:r>
              <a:rPr lang="en-US" dirty="0"/>
              <a:t>God were a simple singularity there are other Hebrew words that would describe this very </a:t>
            </a:r>
            <a:r>
              <a:rPr lang="en-US" dirty="0" smtClean="0"/>
              <a:t>precisely. </a:t>
            </a:r>
          </a:p>
          <a:p>
            <a:pPr lvl="0"/>
            <a:r>
              <a:rPr lang="en-US" dirty="0" smtClean="0"/>
              <a:t>Here </a:t>
            </a:r>
            <a:r>
              <a:rPr lang="en-US" dirty="0"/>
              <a:t>are some examples:</a:t>
            </a:r>
          </a:p>
          <a:p>
            <a:pPr lvl="1"/>
            <a:r>
              <a:rPr lang="en-US" b="1" dirty="0"/>
              <a:t>Psalm 68:6 </a:t>
            </a:r>
            <a:r>
              <a:rPr lang="en-US" i="1" dirty="0"/>
              <a:t>“God settles the </a:t>
            </a:r>
            <a:r>
              <a:rPr lang="en-US" b="1" i="1" dirty="0"/>
              <a:t>solitary</a:t>
            </a:r>
            <a:r>
              <a:rPr lang="en-US" i="1" dirty="0"/>
              <a:t> in a home…”</a:t>
            </a:r>
            <a:endParaRPr lang="en-US" dirty="0"/>
          </a:p>
          <a:p>
            <a:pPr lvl="1"/>
            <a:r>
              <a:rPr lang="en-US" b="1" dirty="0"/>
              <a:t>Psalm 86:10 </a:t>
            </a:r>
            <a:r>
              <a:rPr lang="en-US" i="1" dirty="0"/>
              <a:t>“For you are great and do wondrous things, you </a:t>
            </a:r>
            <a:r>
              <a:rPr lang="en-US" b="1" i="1" dirty="0"/>
              <a:t>alone </a:t>
            </a:r>
            <a:r>
              <a:rPr lang="en-US" i="1" dirty="0"/>
              <a:t>are God.”</a:t>
            </a:r>
            <a:endParaRPr lang="en-US" dirty="0"/>
          </a:p>
          <a:p>
            <a:endParaRPr lang="en-US" dirty="0"/>
          </a:p>
        </p:txBody>
      </p:sp>
    </p:spTree>
    <p:extLst>
      <p:ext uri="{BB962C8B-B14F-4D97-AF65-F5344CB8AC3E}">
        <p14:creationId xmlns:p14="http://schemas.microsoft.com/office/powerpoint/2010/main" val="2886012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Review</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It matters which God we worship and the specifics of His attributes and nature</a:t>
            </a:r>
          </a:p>
          <a:p>
            <a:r>
              <a:rPr lang="en-US" dirty="0" smtClean="0"/>
              <a:t>We know Who God is because He has revealed it to us in Scripture.</a:t>
            </a:r>
          </a:p>
          <a:p>
            <a:r>
              <a:rPr lang="en-US" dirty="0" smtClean="0"/>
              <a:t>He speaks to us of Himself in Scripture almost entirely using analogy, God being infinitely beyond our ability to exhaustively comprehend Him.</a:t>
            </a:r>
          </a:p>
          <a:p>
            <a:r>
              <a:rPr lang="en-US" dirty="0" smtClean="0"/>
              <a:t>The terms </a:t>
            </a:r>
            <a:r>
              <a:rPr lang="en-US" b="1" i="1" dirty="0" smtClean="0"/>
              <a:t>Trinity</a:t>
            </a:r>
            <a:r>
              <a:rPr lang="en-US" dirty="0" smtClean="0"/>
              <a:t> and </a:t>
            </a:r>
            <a:r>
              <a:rPr lang="en-US" b="1" i="1" dirty="0" smtClean="0"/>
              <a:t>Person</a:t>
            </a:r>
            <a:r>
              <a:rPr lang="en-US" dirty="0" smtClean="0"/>
              <a:t> are human terms used to more precisely and concisely define God’s nature.</a:t>
            </a:r>
          </a:p>
          <a:p>
            <a:r>
              <a:rPr lang="en-US" dirty="0" smtClean="0"/>
              <a:t>The </a:t>
            </a:r>
            <a:r>
              <a:rPr lang="en-US" b="1" i="1" dirty="0" smtClean="0"/>
              <a:t>Trinity</a:t>
            </a:r>
            <a:r>
              <a:rPr lang="en-US" dirty="0" smtClean="0"/>
              <a:t> is not a contradiction, </a:t>
            </a:r>
            <a:r>
              <a:rPr lang="en-US" smtClean="0"/>
              <a:t>illogical, nor </a:t>
            </a:r>
            <a:r>
              <a:rPr lang="en-US" dirty="0" smtClean="0"/>
              <a:t>inherently confusing. (Though not exhaustively understood)</a:t>
            </a:r>
          </a:p>
          <a:p>
            <a:r>
              <a:rPr lang="en-US" dirty="0" smtClean="0"/>
              <a:t>The </a:t>
            </a:r>
            <a:r>
              <a:rPr lang="en-US" i="1" dirty="0" smtClean="0"/>
              <a:t>doctrine</a:t>
            </a:r>
            <a:r>
              <a:rPr lang="en-US" dirty="0" smtClean="0"/>
              <a:t> which the term </a:t>
            </a:r>
            <a:r>
              <a:rPr lang="en-US" b="1" i="1" dirty="0" smtClean="0"/>
              <a:t>Trinity </a:t>
            </a:r>
            <a:r>
              <a:rPr lang="en-US" dirty="0" smtClean="0"/>
              <a:t>defines is clearly taught in Scripture.</a:t>
            </a:r>
          </a:p>
          <a:p>
            <a:pPr lvl="1"/>
            <a:r>
              <a:rPr lang="en-US" dirty="0" smtClean="0"/>
              <a:t>Tomorrow we will more closely cover the specifics.</a:t>
            </a:r>
          </a:p>
          <a:p>
            <a:r>
              <a:rPr lang="en-US" dirty="0" smtClean="0"/>
              <a:t>The foundation: </a:t>
            </a:r>
            <a:r>
              <a:rPr lang="en-US" b="1" dirty="0" smtClean="0"/>
              <a:t>There is only one true GOD!</a:t>
            </a:r>
            <a:endParaRPr lang="en-US" dirty="0" smtClean="0"/>
          </a:p>
        </p:txBody>
      </p:sp>
    </p:spTree>
    <p:extLst>
      <p:ext uri="{BB962C8B-B14F-4D97-AF65-F5344CB8AC3E}">
        <p14:creationId xmlns:p14="http://schemas.microsoft.com/office/powerpoint/2010/main" val="151226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Does it really matter?</a:t>
            </a:r>
            <a:endParaRPr lang="en-US" dirty="0"/>
          </a:p>
        </p:txBody>
      </p:sp>
      <p:sp>
        <p:nvSpPr>
          <p:cNvPr id="3" name="Content Placeholder 2"/>
          <p:cNvSpPr>
            <a:spLocks noGrp="1"/>
          </p:cNvSpPr>
          <p:nvPr>
            <p:ph idx="1"/>
          </p:nvPr>
        </p:nvSpPr>
        <p:spPr/>
        <p:txBody>
          <a:bodyPr>
            <a:normAutofit/>
          </a:bodyPr>
          <a:lstStyle/>
          <a:p>
            <a:r>
              <a:rPr lang="en-US" dirty="0" smtClean="0"/>
              <a:t>Some contemporary ideas about God:</a:t>
            </a:r>
          </a:p>
          <a:p>
            <a:pPr lvl="1"/>
            <a:r>
              <a:rPr lang="en-US" dirty="0" smtClean="0"/>
              <a:t>The Man upstairs…</a:t>
            </a:r>
          </a:p>
          <a:p>
            <a:pPr lvl="1"/>
            <a:r>
              <a:rPr lang="en-US" dirty="0" smtClean="0"/>
              <a:t>Belief’s about God are like four blind men describing an elephant. Their descriptions all depend on what part they are feeling and describing.</a:t>
            </a:r>
          </a:p>
          <a:p>
            <a:pPr lvl="1"/>
            <a:r>
              <a:rPr lang="en-US" dirty="0" smtClean="0"/>
              <a:t>He/She/It just wants us to love each other and get along.</a:t>
            </a:r>
          </a:p>
          <a:p>
            <a:pPr lvl="1"/>
            <a:r>
              <a:rPr lang="en-US" dirty="0" smtClean="0"/>
              <a:t>God is just </a:t>
            </a:r>
            <a:r>
              <a:rPr lang="en-US" dirty="0"/>
              <a:t>a</a:t>
            </a:r>
            <a:r>
              <a:rPr lang="en-US" dirty="0" smtClean="0"/>
              <a:t> word we use to describe the eternal unity of everything</a:t>
            </a:r>
          </a:p>
          <a:p>
            <a:pPr lvl="1"/>
            <a:r>
              <a:rPr lang="en-US" dirty="0" smtClean="0"/>
              <a:t>It doesn’t matter what you call him/her/it. Just as long as you believe in something.</a:t>
            </a:r>
          </a:p>
          <a:p>
            <a:pPr lvl="1"/>
            <a:r>
              <a:rPr lang="en-US" dirty="0" smtClean="0"/>
              <a:t>No one can really know so don’t sweat it!</a:t>
            </a:r>
            <a:endParaRPr lang="en-US" dirty="0"/>
          </a:p>
        </p:txBody>
      </p:sp>
    </p:spTree>
    <p:extLst>
      <p:ext uri="{BB962C8B-B14F-4D97-AF65-F5344CB8AC3E}">
        <p14:creationId xmlns:p14="http://schemas.microsoft.com/office/powerpoint/2010/main" val="6331940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Any Man will do?</a:t>
            </a:r>
            <a:endParaRPr lang="en-US" dirty="0"/>
          </a:p>
        </p:txBody>
      </p:sp>
      <p:sp>
        <p:nvSpPr>
          <p:cNvPr id="3" name="Content Placeholder 2"/>
          <p:cNvSpPr>
            <a:spLocks noGrp="1"/>
          </p:cNvSpPr>
          <p:nvPr>
            <p:ph idx="1"/>
          </p:nvPr>
        </p:nvSpPr>
        <p:spPr/>
        <p:txBody>
          <a:bodyPr/>
          <a:lstStyle/>
          <a:p>
            <a:r>
              <a:rPr lang="en-US" dirty="0" smtClean="0"/>
              <a:t>Who would be okay if his wife said, “It doesn’t matter which man I’m with, as long as it’s a man and am sincere”?</a:t>
            </a:r>
          </a:p>
          <a:p>
            <a:r>
              <a:rPr lang="en-US" dirty="0" smtClean="0"/>
              <a:t>Do you think it matters to God which “God” we believe in and worship?</a:t>
            </a:r>
            <a:endParaRPr lang="en-US" dirty="0"/>
          </a:p>
        </p:txBody>
      </p:sp>
    </p:spTree>
    <p:extLst>
      <p:ext uri="{BB962C8B-B14F-4D97-AF65-F5344CB8AC3E}">
        <p14:creationId xmlns:p14="http://schemas.microsoft.com/office/powerpoint/2010/main" val="997262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Identity matters:</a:t>
            </a:r>
            <a:br>
              <a:rPr lang="en-US" dirty="0" smtClean="0"/>
            </a:br>
            <a:r>
              <a:rPr lang="en-US" dirty="0"/>
              <a:t>	</a:t>
            </a:r>
            <a:r>
              <a:rPr lang="en-US" dirty="0" smtClean="0"/>
              <a:t>			example</a:t>
            </a:r>
            <a:endParaRPr lang="en-US" dirty="0"/>
          </a:p>
        </p:txBody>
      </p:sp>
      <p:sp>
        <p:nvSpPr>
          <p:cNvPr id="3" name="Content Placeholder 2"/>
          <p:cNvSpPr>
            <a:spLocks noGrp="1"/>
          </p:cNvSpPr>
          <p:nvPr>
            <p:ph idx="1"/>
          </p:nvPr>
        </p:nvSpPr>
        <p:spPr/>
        <p:txBody>
          <a:bodyPr/>
          <a:lstStyle/>
          <a:p>
            <a:r>
              <a:rPr lang="en-US" dirty="0" smtClean="0"/>
              <a:t>David S. Denny					David S. Denny</a:t>
            </a:r>
          </a:p>
          <a:p>
            <a:r>
              <a:rPr lang="en-US" dirty="0" smtClean="0"/>
              <a:t>White male					White male</a:t>
            </a:r>
          </a:p>
          <a:p>
            <a:r>
              <a:rPr lang="en-US" dirty="0" smtClean="0"/>
              <a:t>Brown hair					Brown hair</a:t>
            </a:r>
          </a:p>
          <a:p>
            <a:r>
              <a:rPr lang="en-US" dirty="0" smtClean="0"/>
              <a:t>Married					Married</a:t>
            </a:r>
          </a:p>
          <a:p>
            <a:r>
              <a:rPr lang="en-US" dirty="0" smtClean="0"/>
              <a:t>Southside of Indy				Southside of Indy</a:t>
            </a:r>
          </a:p>
          <a:p>
            <a:r>
              <a:rPr lang="en-US" dirty="0" smtClean="0"/>
              <a:t>Attending IUPUI				Attending IUPUI</a:t>
            </a:r>
          </a:p>
          <a:p>
            <a:endParaRPr lang="en-US" dirty="0"/>
          </a:p>
        </p:txBody>
      </p:sp>
    </p:spTree>
    <p:extLst>
      <p:ext uri="{BB962C8B-B14F-4D97-AF65-F5344CB8AC3E}">
        <p14:creationId xmlns:p14="http://schemas.microsoft.com/office/powerpoint/2010/main" val="36613011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Identity Matters</a:t>
            </a:r>
            <a:br>
              <a:rPr lang="en-US" dirty="0" smtClean="0"/>
            </a:br>
            <a:r>
              <a:rPr lang="en-US" dirty="0"/>
              <a:t>	</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David S. Denny					David S. Denny</a:t>
            </a:r>
          </a:p>
          <a:p>
            <a:r>
              <a:rPr lang="en-US" dirty="0" smtClean="0"/>
              <a:t>Age: 23					Age: 30</a:t>
            </a:r>
          </a:p>
          <a:p>
            <a:r>
              <a:rPr lang="en-US" dirty="0" smtClean="0"/>
              <a:t>Height: 5’6”					Height: 6’</a:t>
            </a:r>
          </a:p>
          <a:p>
            <a:r>
              <a:rPr lang="en-US" dirty="0" smtClean="0"/>
              <a:t>Occupation: At the time</a:t>
            </a:r>
            <a:r>
              <a:rPr lang="en-US" dirty="0"/>
              <a:t>,</a:t>
            </a:r>
            <a:r>
              <a:rPr lang="en-US" dirty="0" smtClean="0"/>
              <a:t>			Occupation: Engineer &amp; </a:t>
            </a:r>
            <a:r>
              <a:rPr lang="en-US" b="1" dirty="0" smtClean="0"/>
              <a:t>HR</a:t>
            </a:r>
            <a:r>
              <a:rPr lang="en-US" dirty="0" smtClean="0"/>
              <a:t> at 		CNC lathe operator				electronics company</a:t>
            </a:r>
          </a:p>
          <a:p>
            <a:r>
              <a:rPr lang="en-US" dirty="0" smtClean="0"/>
              <a:t>Wife: Aimee					Wife: not Aimee</a:t>
            </a:r>
          </a:p>
          <a:p>
            <a:r>
              <a:rPr lang="en-US" dirty="0" smtClean="0"/>
              <a:t>Manly facial hair &amp; ruggedly handsome		Not so much</a:t>
            </a:r>
          </a:p>
          <a:p>
            <a:pPr marL="0" indent="0">
              <a:buNone/>
            </a:pPr>
            <a:endParaRPr lang="en-US" dirty="0" smtClean="0"/>
          </a:p>
        </p:txBody>
      </p:sp>
    </p:spTree>
    <p:extLst>
      <p:ext uri="{BB962C8B-B14F-4D97-AF65-F5344CB8AC3E}">
        <p14:creationId xmlns:p14="http://schemas.microsoft.com/office/powerpoint/2010/main" val="1762940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Back to our foundational </a:t>
            </a:r>
            <a:br>
              <a:rPr lang="en-US" dirty="0" smtClean="0"/>
            </a:br>
            <a:r>
              <a:rPr lang="en-US" dirty="0"/>
              <a:t>	</a:t>
            </a:r>
            <a:r>
              <a:rPr lang="en-US" dirty="0" smtClean="0"/>
              <a:t>		article of faith</a:t>
            </a:r>
            <a:endParaRPr lang="en-US" dirty="0"/>
          </a:p>
        </p:txBody>
      </p:sp>
      <p:sp>
        <p:nvSpPr>
          <p:cNvPr id="3" name="Content Placeholder 2"/>
          <p:cNvSpPr>
            <a:spLocks noGrp="1"/>
          </p:cNvSpPr>
          <p:nvPr>
            <p:ph idx="1"/>
          </p:nvPr>
        </p:nvSpPr>
        <p:spPr/>
        <p:txBody>
          <a:bodyPr>
            <a:normAutofit/>
          </a:bodyPr>
          <a:lstStyle/>
          <a:p>
            <a:r>
              <a:rPr lang="en-US" sz="2400" b="1" i="1" dirty="0"/>
              <a:t>Which</a:t>
            </a:r>
            <a:r>
              <a:rPr lang="en-US" sz="2400" i="1" dirty="0"/>
              <a:t> </a:t>
            </a:r>
            <a:r>
              <a:rPr lang="en-US" sz="2400" dirty="0"/>
              <a:t>God we worship: </a:t>
            </a:r>
            <a:r>
              <a:rPr lang="en-US" sz="2400" b="1" i="1" dirty="0"/>
              <a:t>that</a:t>
            </a:r>
            <a:r>
              <a:rPr lang="en-US" sz="2400" dirty="0"/>
              <a:t> is the article of faith that stands before all others.</a:t>
            </a:r>
          </a:p>
          <a:p>
            <a:r>
              <a:rPr lang="en-US" sz="2400" dirty="0" smtClean="0"/>
              <a:t>From our analogy it is very reasonable to infer that God</a:t>
            </a:r>
            <a:r>
              <a:rPr lang="en-US" sz="2400" b="1" dirty="0"/>
              <a:t> </a:t>
            </a:r>
            <a:r>
              <a:rPr lang="en-US" sz="2400" b="1" dirty="0" smtClean="0"/>
              <a:t>does </a:t>
            </a:r>
            <a:r>
              <a:rPr lang="en-US" sz="2400" dirty="0" smtClean="0"/>
              <a:t>care </a:t>
            </a:r>
            <a:r>
              <a:rPr lang="en-US" sz="2400" i="1" dirty="0" smtClean="0"/>
              <a:t>which</a:t>
            </a:r>
            <a:r>
              <a:rPr lang="en-US" sz="2400" dirty="0" smtClean="0"/>
              <a:t> God we worship.  </a:t>
            </a:r>
            <a:endParaRPr lang="en-US" sz="2400" dirty="0"/>
          </a:p>
        </p:txBody>
      </p:sp>
    </p:spTree>
    <p:extLst>
      <p:ext uri="{BB962C8B-B14F-4D97-AF65-F5344CB8AC3E}">
        <p14:creationId xmlns:p14="http://schemas.microsoft.com/office/powerpoint/2010/main" val="1786310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936</TotalTime>
  <Words>3357</Words>
  <Application>Microsoft Office PowerPoint</Application>
  <PresentationFormat>Widescreen</PresentationFormat>
  <Paragraphs>260</Paragraphs>
  <Slides>49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49</vt:i4>
      </vt:variant>
    </vt:vector>
  </HeadingPairs>
  <TitlesOfParts>
    <vt:vector size="52" baseType="lpstr">
      <vt:lpstr>Arial</vt:lpstr>
      <vt:lpstr>Gill Sans MT</vt:lpstr>
      <vt:lpstr>Gallery</vt:lpstr>
      <vt:lpstr>Delighting in the     Trinity</vt:lpstr>
      <vt:lpstr>  …Go On to Maturity</vt:lpstr>
      <vt:lpstr>     Goal of this introduction </vt:lpstr>
      <vt:lpstr>  Christianity distinguished</vt:lpstr>
      <vt:lpstr>   Does it really matter?</vt:lpstr>
      <vt:lpstr>   Any Man will do?</vt:lpstr>
      <vt:lpstr>   Identity matters:     example</vt:lpstr>
      <vt:lpstr>   Identity Matters    </vt:lpstr>
      <vt:lpstr>  Back to our foundational     article of faith</vt:lpstr>
      <vt:lpstr>  Do the Specifics matter?</vt:lpstr>
      <vt:lpstr>  Attention to details</vt:lpstr>
      <vt:lpstr>   Our Triune God:   Distinct among the “Gods”   </vt:lpstr>
      <vt:lpstr> A Skeptics Reflection on the Trinity</vt:lpstr>
      <vt:lpstr>  Reflections on the Trinity (2)</vt:lpstr>
      <vt:lpstr>  Reflections on the Trinity (3)</vt:lpstr>
      <vt:lpstr>  Understandable frustration</vt:lpstr>
      <vt:lpstr>    the word Trinity </vt:lpstr>
      <vt:lpstr>  Description of the Trinity:    The three pillars</vt:lpstr>
      <vt:lpstr>    The Trinity:  a solution not a problem to be solved</vt:lpstr>
      <vt:lpstr>    Solution</vt:lpstr>
      <vt:lpstr>   Removing Objections:  Contradiction?  A Scientific example </vt:lpstr>
      <vt:lpstr>   Contradiction?   A Mathematical example</vt:lpstr>
      <vt:lpstr>   Contradiction?        A Practical example</vt:lpstr>
      <vt:lpstr>        Examples are not proof</vt:lpstr>
      <vt:lpstr> Why Do We Believe in the Trinity?  </vt:lpstr>
      <vt:lpstr>       Removing Objection (2) </vt:lpstr>
      <vt:lpstr>   Misquoting Scripture</vt:lpstr>
      <vt:lpstr>   Confusing?</vt:lpstr>
      <vt:lpstr>  Who is the one confused?</vt:lpstr>
      <vt:lpstr>  Incomplete understanding</vt:lpstr>
      <vt:lpstr>    Again…</vt:lpstr>
      <vt:lpstr>          Biblical language:  A brief intro into Hermeneutics</vt:lpstr>
      <vt:lpstr>Three options in use of language concerning the knowledge of God</vt:lpstr>
      <vt:lpstr>    Univocal</vt:lpstr>
      <vt:lpstr>    Equivocal</vt:lpstr>
      <vt:lpstr>    Analogical</vt:lpstr>
      <vt:lpstr>   Analogy of Faith</vt:lpstr>
      <vt:lpstr>  Examples from Scripture: </vt:lpstr>
      <vt:lpstr> Examples from Scripture (2)</vt:lpstr>
      <vt:lpstr>         Scriptural examples</vt:lpstr>
      <vt:lpstr>  Analogous word or concept</vt:lpstr>
      <vt:lpstr>   Analogous (2)</vt:lpstr>
      <vt:lpstr>         Theological language:      One God in Three Persons     </vt:lpstr>
      <vt:lpstr>   Person as Analogy</vt:lpstr>
      <vt:lpstr>   Foundation:   There is only one God!</vt:lpstr>
      <vt:lpstr>  There is only one God! (2)</vt:lpstr>
      <vt:lpstr>   What one is not!</vt:lpstr>
      <vt:lpstr>   Plurality of One</vt:lpstr>
      <vt:lpstr>      Review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Delighting in the     Trinity</dc:title>
  <dc:creator>David Denny</dc:creator>
  <cp:lastModifiedBy>David Denny</cp:lastModifiedBy>
  <cp:revision>184</cp:revision>
  <dcterms:created xsi:type="dcterms:W3CDTF">2019-01-22T18:54:27Z</dcterms:created>
  <dcterms:modified xsi:type="dcterms:W3CDTF">2019-02-01T23:42:23Z</dcterms:modified>
</cp:coreProperties>
</file>